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3"/>
    <p:sldId id="342" r:id="rId4"/>
    <p:sldId id="293" r:id="rId5"/>
    <p:sldId id="343" r:id="rId6"/>
    <p:sldId id="345" r:id="rId7"/>
    <p:sldId id="346" r:id="rId8"/>
    <p:sldId id="344" r:id="rId9"/>
    <p:sldId id="265" r:id="rId10"/>
    <p:sldId id="347" r:id="rId11"/>
    <p:sldId id="349" r:id="rId12"/>
    <p:sldId id="350" r:id="rId13"/>
    <p:sldId id="351" r:id="rId14"/>
    <p:sldId id="352" r:id="rId15"/>
    <p:sldId id="354" r:id="rId16"/>
    <p:sldId id="353" r:id="rId17"/>
    <p:sldId id="266" r:id="rId18"/>
    <p:sldId id="272" r:id="rId19"/>
    <p:sldId id="268" r:id="rId20"/>
    <p:sldId id="311" r:id="rId21"/>
    <p:sldId id="329" r:id="rId22"/>
    <p:sldId id="312" r:id="rId23"/>
    <p:sldId id="330" r:id="rId24"/>
    <p:sldId id="297" r:id="rId25"/>
    <p:sldId id="320" r:id="rId26"/>
    <p:sldId id="328" r:id="rId27"/>
    <p:sldId id="321" r:id="rId28"/>
    <p:sldId id="355" r:id="rId29"/>
    <p:sldId id="356" r:id="rId30"/>
    <p:sldId id="357" r:id="rId31"/>
    <p:sldId id="360" r:id="rId32"/>
    <p:sldId id="314" r:id="rId33"/>
    <p:sldId id="358" r:id="rId34"/>
    <p:sldId id="359" r:id="rId35"/>
    <p:sldId id="287"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3EF"/>
    <a:srgbClr val="DDF6FF"/>
    <a:srgbClr val="C9F1FF"/>
    <a:srgbClr val="65D7FF"/>
    <a:srgbClr val="4488EE"/>
    <a:srgbClr val="00A1FA"/>
    <a:srgbClr val="00B0F0"/>
    <a:srgbClr val="A3E7FF"/>
    <a:srgbClr val="2DC8FF"/>
    <a:srgbClr val="09C5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2" autoAdjust="0"/>
    <p:restoredTop sz="96366" autoAdjust="0"/>
  </p:normalViewPr>
  <p:slideViewPr>
    <p:cSldViewPr snapToGrid="0" showGuides="1">
      <p:cViewPr varScale="1">
        <p:scale>
          <a:sx n="119" d="100"/>
          <a:sy n="119" d="100"/>
        </p:scale>
        <p:origin x="208" y="400"/>
      </p:cViewPr>
      <p:guideLst>
        <p:guide orient="horz" pos="2048"/>
        <p:guide pos="529"/>
        <p:guide orient="horz" pos="3742"/>
        <p:guide pos="2199"/>
        <p:guide pos="7151"/>
        <p:guide pos="681"/>
        <p:guide pos="6987"/>
        <p:guide pos="3874"/>
        <p:guide pos="5612"/>
        <p:guide orient="horz" pos="509"/>
        <p:guide pos="6770"/>
        <p:guide pos="824"/>
        <p:guide pos="20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7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AAE93-D580-45F0-8898-A36A4FEDD30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9BAB6-37C5-4F95-AF5E-3D4A464DD4B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8-8872-4093-BA23-5E1F304FB8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D8303-B003-48FE-8BD1-76725C22DC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4F9C-7D91-4A90-A7C7-DCB696AB587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7CE9F-78FD-4E41-AC0E-9F5E8DC0D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9.wdp"/><Relationship Id="rId2" Type="http://schemas.openxmlformats.org/officeDocument/2006/relationships/image" Target="../media/image3.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11.wdp"/><Relationship Id="rId2" Type="http://schemas.openxmlformats.org/officeDocument/2006/relationships/image" Target="../media/image3.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microsoft.com/office/2007/relationships/hdphoto" Target="../media/image11.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microsoft.com/office/2007/relationships/hdphoto" Target="../media/image11.wdp"/><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5.emf"/><Relationship Id="rId3" Type="http://schemas.openxmlformats.org/officeDocument/2006/relationships/oleObject" Target="../embeddings/oleObject2.bin"/><Relationship Id="rId2" Type="http://schemas.microsoft.com/office/2007/relationships/hdphoto" Target="../media/image11.wdp"/><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11.wdp"/><Relationship Id="rId2" Type="http://schemas.openxmlformats.org/officeDocument/2006/relationships/image" Target="../media/image3.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7.wdp"/><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microsoft.com/office/2007/relationships/hdphoto" Target="../media/image7.wdp"/><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microsoft.com/office/2007/relationships/hdphoto" Target="../media/image20.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9.wdp"/><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microsoft.com/office/2007/relationships/hdphoto" Target="../media/image9.wdp"/><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microsoft.com/office/2007/relationships/hdphoto" Target="../media/image11.wdp"/><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microsoft.com/office/2007/relationships/hdphoto" Target="../media/image11.wdp"/><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microsoft.com/office/2007/relationships/hdphoto" Target="../media/image11.wdp"/><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microsoft.com/office/2007/relationships/hdphoto" Target="../media/image11.wdp"/><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39.wdp"/><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39.wdp"/><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jpeg"/><Relationship Id="rId2" Type="http://schemas.microsoft.com/office/2007/relationships/hdphoto" Target="../media/image42.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7.wdp"/><Relationship Id="rId2" Type="http://schemas.openxmlformats.org/officeDocument/2006/relationships/image" Target="../media/image3.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1995" cy="7592348"/>
          </a:xfrm>
          <a:prstGeom prst="rect">
            <a:avLst/>
          </a:prstGeom>
        </p:spPr>
      </p:pic>
      <p:sp>
        <p:nvSpPr>
          <p:cNvPr id="8" name="矩形 7"/>
          <p:cNvSpPr/>
          <p:nvPr/>
        </p:nvSpPr>
        <p:spPr>
          <a:xfrm>
            <a:off x="0" y="0"/>
            <a:ext cx="12192000" cy="7592347"/>
          </a:xfrm>
          <a:prstGeom prst="rect">
            <a:avLst/>
          </a:prstGeom>
          <a:gradFill>
            <a:gsLst>
              <a:gs pos="100000">
                <a:srgbClr val="00A1FA">
                  <a:alpha val="53000"/>
                </a:srgbClr>
              </a:gs>
              <a:gs pos="0">
                <a:srgbClr val="0070C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3482" t="5468" r="27556" b="22675"/>
          <a:stretch>
            <a:fillRect/>
          </a:stretch>
        </p:blipFill>
        <p:spPr>
          <a:xfrm>
            <a:off x="0" y="0"/>
            <a:ext cx="1247887" cy="1325480"/>
          </a:xfrm>
          <a:prstGeom prst="rect">
            <a:avLst/>
          </a:prstGeom>
        </p:spPr>
      </p:pic>
      <p:sp>
        <p:nvSpPr>
          <p:cNvPr id="11" name="文本框 10"/>
          <p:cNvSpPr txBox="1"/>
          <p:nvPr/>
        </p:nvSpPr>
        <p:spPr>
          <a:xfrm>
            <a:off x="3435463" y="5525659"/>
            <a:ext cx="2981960" cy="829945"/>
          </a:xfrm>
          <a:prstGeom prst="rect">
            <a:avLst/>
          </a:prstGeom>
          <a:noFill/>
        </p:spPr>
        <p:txBody>
          <a:bodyPr wrap="none" rtlCol="0">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rPr>
              <a:t>    </a:t>
            </a:r>
            <a:r>
              <a:rPr lang="zh-CN" altLang="en-US" sz="2400" dirty="0">
                <a:solidFill>
                  <a:schemeClr val="bg1"/>
                </a:solidFill>
                <a:latin typeface="微软雅黑 Light" panose="020B0502040204020203" pitchFamily="34" charset="-122"/>
                <a:ea typeface="微软雅黑 Light" panose="020B0502040204020203" pitchFamily="34" charset="-122"/>
              </a:rPr>
              <a:t>学生姓名：刘育超</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400" dirty="0">
                <a:solidFill>
                  <a:schemeClr val="bg1"/>
                </a:solidFill>
                <a:latin typeface="微软雅黑 Light" panose="020B0502040204020203" pitchFamily="34" charset="-122"/>
                <a:ea typeface="微软雅黑 Light" panose="020B0502040204020203" pitchFamily="34" charset="-122"/>
              </a:rPr>
              <a:t> 指导教师：谷钰</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3817619" y="6355813"/>
            <a:ext cx="2599690" cy="460375"/>
          </a:xfrm>
          <a:prstGeom prst="rect">
            <a:avLst/>
          </a:prstGeom>
          <a:noFill/>
        </p:spPr>
        <p:txBody>
          <a:bodyPr wrap="none" rtlCol="0">
            <a:spAutoFit/>
          </a:bodyPr>
          <a:lstStyle/>
          <a:p>
            <a:pPr algn="ctr"/>
            <a:r>
              <a:rPr lang="zh-CN" altLang="en-US" sz="2400" dirty="0">
                <a:solidFill>
                  <a:schemeClr val="bg1"/>
                </a:solidFill>
                <a:latin typeface="微软雅黑 Light" panose="020B0502040204020203" pitchFamily="34" charset="-122"/>
                <a:ea typeface="微软雅黑 Light" panose="020B0502040204020203" pitchFamily="34" charset="-122"/>
              </a:rPr>
              <a:t>时间：</a:t>
            </a:r>
            <a:r>
              <a:rPr lang="en-US" altLang="zh-CN" sz="2400" dirty="0">
                <a:solidFill>
                  <a:schemeClr val="bg1"/>
                </a:solidFill>
                <a:latin typeface="微软雅黑 Light" panose="020B0502040204020203" pitchFamily="34" charset="-122"/>
                <a:ea typeface="微软雅黑 Light" panose="020B0502040204020203" pitchFamily="34" charset="-122"/>
              </a:rPr>
              <a:t>2020.06.05</a:t>
            </a: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745490" y="2066925"/>
            <a:ext cx="10854690" cy="768350"/>
          </a:xfrm>
          <a:prstGeom prst="rect">
            <a:avLst/>
          </a:prstGeom>
          <a:noFill/>
        </p:spPr>
        <p:txBody>
          <a:bodyPr wrap="square" rtlCol="0">
            <a:spAutoFit/>
          </a:bodyPr>
          <a:lstStyle/>
          <a:p>
            <a:pPr algn="ctr"/>
            <a:r>
              <a:rPr lang="zh-CN" altLang="en-US" sz="4400" dirty="0">
                <a:solidFill>
                  <a:schemeClr val="bg1"/>
                </a:solidFill>
                <a:latin typeface="思源宋体 Heavy" panose="02020900000000000000" pitchFamily="18" charset="-122"/>
                <a:ea typeface="思源宋体 Heavy" panose="02020900000000000000" pitchFamily="18" charset="-122"/>
              </a:rPr>
              <a:t>手机银行客户端系统的设计与实现</a:t>
            </a:r>
            <a:endParaRPr lang="zh-CN" altLang="en-US" sz="4400" dirty="0">
              <a:solidFill>
                <a:schemeClr val="bg1"/>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2788326" y="2949207"/>
            <a:ext cx="6888480" cy="460375"/>
          </a:xfrm>
          <a:prstGeom prst="rect">
            <a:avLst/>
          </a:prstGeom>
          <a:noFill/>
        </p:spPr>
        <p:txBody>
          <a:bodyPr wrap="none" rtlCol="0">
            <a:spAutoFit/>
          </a:bodyPr>
          <a:lstStyle/>
          <a:p>
            <a:r>
              <a:rPr lang="zh-CN" altLang="en-US" sz="2400" dirty="0">
                <a:solidFill>
                  <a:schemeClr val="bg1"/>
                </a:solidFill>
                <a:latin typeface="思源宋体" panose="02020400000000000000" pitchFamily="18" charset="-122"/>
                <a:ea typeface="思源宋体" panose="02020400000000000000" pitchFamily="18" charset="-122"/>
              </a:rPr>
              <a:t>长春工业大学计算机科学与工程学院毕业设计答辩</a:t>
            </a:r>
            <a:endParaRPr lang="zh-CN" altLang="en-US" sz="2400" dirty="0">
              <a:solidFill>
                <a:schemeClr val="bg1"/>
              </a:solidFill>
              <a:latin typeface="思源宋体" panose="02020400000000000000" pitchFamily="18" charset="-122"/>
              <a:ea typeface="思源宋体"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13"/>
          <p:cNvPicPr>
            <a:picLocks noChangeAspect="1"/>
          </p:cNvPicPr>
          <p:nvPr/>
        </p:nvPicPr>
        <p:blipFill>
          <a:blip r:embed="rId1"/>
          <a:stretch>
            <a:fillRect/>
          </a:stretch>
        </p:blipFill>
        <p:spPr>
          <a:xfrm>
            <a:off x="1081405" y="553720"/>
            <a:ext cx="10037445" cy="6304915"/>
          </a:xfrm>
          <a:prstGeom prst="rect">
            <a:avLst/>
          </a:prstGeom>
          <a:noFill/>
          <a:ln>
            <a:noFill/>
          </a:ln>
        </p:spPr>
      </p:pic>
      <p:pic>
        <p:nvPicPr>
          <p:cNvPr id="9" name="图片 8"/>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4451" y="0"/>
            <a:ext cx="12191994" cy="6858000"/>
          </a:xfrm>
          <a:prstGeom prst="rect">
            <a:avLst/>
          </a:prstGeom>
          <a:solidFill>
            <a:schemeClr val="accent1">
              <a:alpha val="0"/>
            </a:schemeClr>
          </a:solidFill>
        </p:spPr>
      </p:pic>
      <p:sp>
        <p:nvSpPr>
          <p:cNvPr id="14" name="文本框 13"/>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1"/>
          <p:cNvPicPr>
            <a:picLocks noChangeAspect="1"/>
          </p:cNvPicPr>
          <p:nvPr/>
        </p:nvPicPr>
        <p:blipFill>
          <a:blip r:embed="rId1"/>
          <a:stretch>
            <a:fillRect/>
          </a:stretch>
        </p:blipFill>
        <p:spPr>
          <a:xfrm>
            <a:off x="1081405" y="845820"/>
            <a:ext cx="10012680" cy="5893435"/>
          </a:xfrm>
          <a:prstGeom prst="rect">
            <a:avLst/>
          </a:prstGeom>
          <a:noFill/>
          <a:ln>
            <a:noFill/>
          </a:ln>
        </p:spPr>
      </p:pic>
      <p:pic>
        <p:nvPicPr>
          <p:cNvPr id="9" name="图片 8"/>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0" y="0"/>
            <a:ext cx="12321540" cy="6858000"/>
          </a:xfrm>
          <a:prstGeom prst="rect">
            <a:avLst/>
          </a:prstGeom>
          <a:solidFill>
            <a:schemeClr val="accent1">
              <a:alpha val="0"/>
            </a:schemeClr>
          </a:solidFill>
        </p:spPr>
      </p:pic>
      <p:sp>
        <p:nvSpPr>
          <p:cNvPr id="14" name="文本框 13"/>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文本框 13"/>
          <p:cNvSpPr txBox="1"/>
          <p:nvPr/>
        </p:nvSpPr>
        <p:spPr>
          <a:xfrm>
            <a:off x="1081694" y="310251"/>
            <a:ext cx="1037463" cy="497957"/>
          </a:xfrm>
          <a:prstGeom prst="rect">
            <a:avLst/>
          </a:prstGeom>
          <a:noFill/>
        </p:spPr>
        <p:txBody>
          <a:bodyPr wrap="none" rtlCol="0">
            <a:spAutoFit/>
          </a:bodyPr>
          <a:lstStyle/>
          <a:p>
            <a:pPr>
              <a:lnSpc>
                <a:spcPct val="120000"/>
              </a:lnSpc>
            </a:pP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E-R</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08" y="1083125"/>
            <a:ext cx="5093969" cy="4874105"/>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315" y="808208"/>
            <a:ext cx="6411679" cy="58565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16"/>
          <p:cNvGraphicFramePr/>
          <p:nvPr/>
        </p:nvGraphicFramePr>
        <p:xfrm>
          <a:off x="2667000" y="0"/>
          <a:ext cx="8479155" cy="6858000"/>
        </p:xfrm>
        <a:graphic>
          <a:graphicData uri="http://schemas.openxmlformats.org/presentationml/2006/ole">
            <mc:AlternateContent xmlns:mc="http://schemas.openxmlformats.org/markup-compatibility/2006">
              <mc:Choice xmlns:v="urn:schemas-microsoft-com:vml" Requires="v">
                <p:oleObj spid="_x0000_s3076" name="" r:id="rId1" imgW="5546725" imgH="6972935" progId="Visio.Drawing.15">
                  <p:embed/>
                </p:oleObj>
              </mc:Choice>
              <mc:Fallback>
                <p:oleObj name="" r:id="rId1" imgW="5546725" imgH="6972935" progId="Visio.Drawing.15">
                  <p:embed/>
                  <p:pic>
                    <p:nvPicPr>
                      <p:cNvPr id="0" name="图片 3075"/>
                      <p:cNvPicPr/>
                      <p:nvPr/>
                    </p:nvPicPr>
                    <p:blipFill>
                      <a:blip r:embed="rId2"/>
                      <a:stretch>
                        <a:fillRect/>
                      </a:stretch>
                    </p:blipFill>
                    <p:spPr>
                      <a:xfrm>
                        <a:off x="2667000" y="0"/>
                        <a:ext cx="8479155" cy="6858000"/>
                      </a:xfrm>
                      <a:prstGeom prst="rect">
                        <a:avLst/>
                      </a:prstGeom>
                      <a:noFill/>
                      <a:ln w="38100">
                        <a:noFill/>
                        <a:miter/>
                      </a:ln>
                    </p:spPr>
                  </p:pic>
                </p:oleObj>
              </mc:Fallback>
            </mc:AlternateContent>
          </a:graphicData>
        </a:graphic>
      </p:graphicFrame>
      <p:pic>
        <p:nvPicPr>
          <p:cNvPr id="9" name="图片 8"/>
          <p:cNvPicPr>
            <a:picLocks noChangeAspect="1"/>
          </p:cNvPicPr>
          <p:nvPr/>
        </p:nvPicPr>
        <p:blipFill>
          <a:blip r:embed="rId3">
            <a:alphaModFix amt="8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文本框 13"/>
          <p:cNvSpPr txBox="1"/>
          <p:nvPr/>
        </p:nvSpPr>
        <p:spPr>
          <a:xfrm>
            <a:off x="1081694" y="310251"/>
            <a:ext cx="1107996"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文本框 7"/>
          <p:cNvSpPr txBox="1"/>
          <p:nvPr/>
        </p:nvSpPr>
        <p:spPr>
          <a:xfrm>
            <a:off x="332837" y="2117166"/>
            <a:ext cx="625475" cy="2267511"/>
          </a:xfrm>
          <a:prstGeom prst="rect">
            <a:avLst/>
          </a:prstGeom>
          <a:noFill/>
        </p:spPr>
        <p:txBody>
          <a:bodyPr vert="eaVert" wrap="square" rtlCol="0">
            <a:spAutoFit/>
          </a:bodyPr>
          <a:lstStyle/>
          <a:p>
            <a:pPr>
              <a:lnSpc>
                <a:spcPct val="120000"/>
              </a:lnSpc>
            </a:pPr>
            <a:r>
              <a:rPr lang="zh-CN" altLang="en-US" sz="2400" b="1" dirty="0">
                <a:solidFill>
                  <a:srgbClr val="00B0F0"/>
                </a:solidFill>
                <a:latin typeface="微软雅黑" panose="020B0503020204020204" pitchFamily="34" charset="-122"/>
                <a:ea typeface="微软雅黑" panose="020B0503020204020204" pitchFamily="34" charset="-122"/>
              </a:rPr>
              <a:t>申购</a:t>
            </a:r>
            <a:r>
              <a:rPr lang="zh-CN" altLang="en-US" sz="2400" b="1" dirty="0">
                <a:solidFill>
                  <a:srgbClr val="00B0F0"/>
                </a:solidFill>
                <a:latin typeface="微软雅黑" panose="020B0503020204020204" pitchFamily="34" charset="-122"/>
                <a:ea typeface="微软雅黑" panose="020B0503020204020204" pitchFamily="34" charset="-122"/>
              </a:rPr>
              <a:t>流程图</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文本框 13"/>
          <p:cNvSpPr txBox="1"/>
          <p:nvPr/>
        </p:nvSpPr>
        <p:spPr>
          <a:xfrm>
            <a:off x="1081694" y="310251"/>
            <a:ext cx="1107996"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文本框 7"/>
          <p:cNvSpPr txBox="1"/>
          <p:nvPr/>
        </p:nvSpPr>
        <p:spPr>
          <a:xfrm>
            <a:off x="332837" y="2117166"/>
            <a:ext cx="625475" cy="2267511"/>
          </a:xfrm>
          <a:prstGeom prst="rect">
            <a:avLst/>
          </a:prstGeom>
          <a:noFill/>
        </p:spPr>
        <p:txBody>
          <a:bodyPr vert="eaVert" wrap="square" rtlCol="0">
            <a:spAutoFit/>
          </a:bodyPr>
          <a:lstStyle/>
          <a:p>
            <a:pPr>
              <a:lnSpc>
                <a:spcPct val="120000"/>
              </a:lnSpc>
            </a:pPr>
            <a:r>
              <a:rPr lang="zh-CN" altLang="en-US" sz="2400" b="1" dirty="0">
                <a:solidFill>
                  <a:srgbClr val="00B0F0"/>
                </a:solidFill>
                <a:latin typeface="微软雅黑" panose="020B0503020204020204" pitchFamily="34" charset="-122"/>
                <a:ea typeface="微软雅黑" panose="020B0503020204020204" pitchFamily="34" charset="-122"/>
              </a:rPr>
              <a:t>充值</a:t>
            </a:r>
            <a:r>
              <a:rPr lang="zh-CN" altLang="en-US" sz="2400" b="1" dirty="0">
                <a:solidFill>
                  <a:srgbClr val="00B0F0"/>
                </a:solidFill>
                <a:latin typeface="微软雅黑" panose="020B0503020204020204" pitchFamily="34" charset="-122"/>
                <a:ea typeface="微软雅黑" panose="020B0503020204020204" pitchFamily="34" charset="-122"/>
              </a:rPr>
              <a:t>流程图</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对象 -2147482615"/>
          <p:cNvGraphicFramePr>
            <a:graphicFrameLocks noChangeAspect="1"/>
          </p:cNvGraphicFramePr>
          <p:nvPr/>
        </p:nvGraphicFramePr>
        <p:xfrm>
          <a:off x="2745105" y="635"/>
          <a:ext cx="8372475" cy="6856730"/>
        </p:xfrm>
        <a:graphic>
          <a:graphicData uri="http://schemas.openxmlformats.org/presentationml/2006/ole">
            <mc:AlternateContent xmlns:mc="http://schemas.openxmlformats.org/markup-compatibility/2006">
              <mc:Choice xmlns:v="urn:schemas-microsoft-com:vml" Requires="v">
                <p:oleObj spid="_x0000_s4" name="" r:id="rId3" imgW="5821045" imgH="6791325" progId="Visio.Drawing.15">
                  <p:embed/>
                </p:oleObj>
              </mc:Choice>
              <mc:Fallback>
                <p:oleObj name="" r:id="rId3" imgW="5821045" imgH="6791325" progId="Visio.Drawing.15">
                  <p:embed/>
                  <p:pic>
                    <p:nvPicPr>
                      <p:cNvPr id="0" name="图片 3"/>
                      <p:cNvPicPr/>
                      <p:nvPr/>
                    </p:nvPicPr>
                    <p:blipFill>
                      <a:blip r:embed="rId4"/>
                      <a:stretch>
                        <a:fillRect/>
                      </a:stretch>
                    </p:blipFill>
                    <p:spPr>
                      <a:xfrm>
                        <a:off x="2745105" y="635"/>
                        <a:ext cx="8372475" cy="685673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3"/>
          <p:cNvPicPr>
            <a:picLocks noChangeAspect="1"/>
          </p:cNvPicPr>
          <p:nvPr/>
        </p:nvPicPr>
        <p:blipFill>
          <a:blip r:embed="rId1"/>
          <a:stretch>
            <a:fillRect/>
          </a:stretch>
        </p:blipFill>
        <p:spPr>
          <a:xfrm>
            <a:off x="1441450" y="879475"/>
            <a:ext cx="10750550" cy="5862320"/>
          </a:xfrm>
          <a:prstGeom prst="rect">
            <a:avLst/>
          </a:prstGeom>
          <a:noFill/>
          <a:ln>
            <a:noFill/>
          </a:ln>
        </p:spPr>
      </p:pic>
      <p:pic>
        <p:nvPicPr>
          <p:cNvPr id="9" name="图片 8"/>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1"/>
            <a:ext cx="12191994" cy="6858000"/>
          </a:xfrm>
          <a:prstGeom prst="rect">
            <a:avLst/>
          </a:prstGeom>
          <a:solidFill>
            <a:schemeClr val="accent1">
              <a:alpha val="0"/>
            </a:schemeClr>
          </a:solidFill>
        </p:spPr>
      </p:pic>
      <p:sp>
        <p:nvSpPr>
          <p:cNvPr id="14" name="文本框 13"/>
          <p:cNvSpPr txBox="1"/>
          <p:nvPr/>
        </p:nvSpPr>
        <p:spPr>
          <a:xfrm>
            <a:off x="1081694" y="310251"/>
            <a:ext cx="1107996"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椭圆 13"/>
          <p:cNvSpPr/>
          <p:nvPr/>
        </p:nvSpPr>
        <p:spPr>
          <a:xfrm>
            <a:off x="4406900" y="1706182"/>
            <a:ext cx="3378200" cy="3378200"/>
          </a:xfrm>
          <a:prstGeom prst="ellipse">
            <a:avLst/>
          </a:prstGeom>
          <a:solidFill>
            <a:srgbClr val="00B0F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4622800" y="1922082"/>
            <a:ext cx="2946400" cy="2946400"/>
          </a:xfrm>
          <a:prstGeom prst="ellipse">
            <a:avLst/>
          </a:prstGeom>
          <a:solidFill>
            <a:srgbClr val="00B0F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矩形 5"/>
          <p:cNvSpPr/>
          <p:nvPr/>
        </p:nvSpPr>
        <p:spPr>
          <a:xfrm>
            <a:off x="8523800" y="4952452"/>
            <a:ext cx="2998880" cy="285784"/>
          </a:xfrm>
          <a:prstGeom prst="rect">
            <a:avLst/>
          </a:prstGeom>
        </p:spPr>
        <p:txBody>
          <a:bodyPr wrap="square">
            <a:spAutoFit/>
          </a:bodyPr>
          <a:lstStyle/>
          <a:p>
            <a:pPr>
              <a:lnSpc>
                <a:spcPct val="11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具有清晰的系统结构和命名规范</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1490691" y="4976949"/>
            <a:ext cx="2531080" cy="517962"/>
          </a:xfrm>
          <a:prstGeom prst="rect">
            <a:avLst/>
          </a:prstGeom>
        </p:spPr>
        <p:txBody>
          <a:bodyPr wrap="square">
            <a:spAutoFit/>
          </a:bodyPr>
          <a:lstStyle/>
          <a:p>
            <a:pPr>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本系统作为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Web</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应用至少得兼容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IE</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Firefox</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Chrome</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等主流浏览器。 </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椭圆 1"/>
          <p:cNvSpPr/>
          <p:nvPr/>
        </p:nvSpPr>
        <p:spPr>
          <a:xfrm>
            <a:off x="4923140" y="2222422"/>
            <a:ext cx="2345720" cy="2345720"/>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3813780" y="1117522"/>
            <a:ext cx="4555520" cy="455552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椭圆 15"/>
          <p:cNvSpPr/>
          <p:nvPr/>
        </p:nvSpPr>
        <p:spPr>
          <a:xfrm>
            <a:off x="2997200" y="296482"/>
            <a:ext cx="6197600" cy="6197600"/>
          </a:xfrm>
          <a:prstGeom prst="ellipse">
            <a:avLst/>
          </a:prstGeom>
          <a:noFill/>
          <a:ln>
            <a:solidFill>
              <a:srgbClr val="00B0F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1832581" y="-863677"/>
            <a:ext cx="8517918" cy="8517918"/>
          </a:xfrm>
          <a:prstGeom prst="ellipse">
            <a:avLst/>
          </a:prstGeom>
          <a:noFill/>
          <a:ln>
            <a:solidFill>
              <a:srgbClr val="00B0F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椭圆 18"/>
          <p:cNvSpPr/>
          <p:nvPr/>
        </p:nvSpPr>
        <p:spPr>
          <a:xfrm>
            <a:off x="614060" y="-1811213"/>
            <a:ext cx="10963880" cy="10963880"/>
          </a:xfrm>
          <a:prstGeom prst="ellipse">
            <a:avLst/>
          </a:prstGeom>
          <a:noFill/>
          <a:ln>
            <a:solidFill>
              <a:srgbClr val="00B0F0">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3" name="椭圆 2"/>
          <p:cNvSpPr/>
          <p:nvPr/>
        </p:nvSpPr>
        <p:spPr>
          <a:xfrm>
            <a:off x="40185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椭圆 19"/>
          <p:cNvSpPr/>
          <p:nvPr/>
        </p:nvSpPr>
        <p:spPr>
          <a:xfrm>
            <a:off x="75618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椭圆 20"/>
          <p:cNvSpPr/>
          <p:nvPr/>
        </p:nvSpPr>
        <p:spPr>
          <a:xfrm>
            <a:off x="40185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5618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文本框 24"/>
          <p:cNvSpPr txBox="1"/>
          <p:nvPr/>
        </p:nvSpPr>
        <p:spPr>
          <a:xfrm>
            <a:off x="4814524" y="3037540"/>
            <a:ext cx="2646878" cy="633187"/>
          </a:xfrm>
          <a:prstGeom prst="rect">
            <a:avLst/>
          </a:prstGeom>
          <a:noFill/>
        </p:spPr>
        <p:txBody>
          <a:bodyPr wrap="none" rtlCol="0">
            <a:spAutoFit/>
          </a:bodyPr>
          <a:lstStyle/>
          <a:p>
            <a:pPr algn="ctr">
              <a:lnSpc>
                <a:spcPct val="120000"/>
              </a:lnSpc>
            </a:pPr>
            <a:r>
              <a:rPr lang="zh-CN" altLang="en-US" sz="3200" b="1" dirty="0">
                <a:solidFill>
                  <a:schemeClr val="bg1"/>
                </a:solidFill>
                <a:latin typeface="微软雅黑" panose="020B0503020204020204" pitchFamily="34" charset="-122"/>
                <a:ea typeface="微软雅黑" panose="020B0503020204020204" pitchFamily="34" charset="-122"/>
              </a:rPr>
              <a:t>性能需求分析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8" name="science-symbol_77514"/>
          <p:cNvSpPr>
            <a:spLocks noChangeAspect="1"/>
          </p:cNvSpPr>
          <p:nvPr/>
        </p:nvSpPr>
        <p:spPr bwMode="auto">
          <a:xfrm>
            <a:off x="4127273" y="1756968"/>
            <a:ext cx="379127" cy="315559"/>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9" name="scientific-test-tubes-with-liquids_40384"/>
          <p:cNvSpPr>
            <a:spLocks noChangeAspect="1"/>
          </p:cNvSpPr>
          <p:nvPr/>
        </p:nvSpPr>
        <p:spPr bwMode="auto">
          <a:xfrm>
            <a:off x="4123727" y="4669224"/>
            <a:ext cx="379127" cy="333892"/>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0" name="earth-in-atom-shape_45168"/>
          <p:cNvSpPr>
            <a:spLocks noChangeAspect="1"/>
          </p:cNvSpPr>
          <p:nvPr/>
        </p:nvSpPr>
        <p:spPr bwMode="auto">
          <a:xfrm>
            <a:off x="7685600" y="4704072"/>
            <a:ext cx="379127" cy="320288"/>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1" name="microscope-from-side-view_50002"/>
          <p:cNvSpPr>
            <a:spLocks noChangeAspect="1"/>
          </p:cNvSpPr>
          <p:nvPr/>
        </p:nvSpPr>
        <p:spPr bwMode="auto">
          <a:xfrm>
            <a:off x="7685600" y="1767004"/>
            <a:ext cx="379127" cy="310155"/>
          </a:xfrm>
          <a:custGeom>
            <a:avLst/>
            <a:gdLst>
              <a:gd name="T0" fmla="*/ 310 w 420"/>
              <a:gd name="T1" fmla="*/ 149 h 344"/>
              <a:gd name="T2" fmla="*/ 420 w 420"/>
              <a:gd name="T3" fmla="*/ 115 h 344"/>
              <a:gd name="T4" fmla="*/ 385 w 420"/>
              <a:gd name="T5" fmla="*/ 0 h 344"/>
              <a:gd name="T6" fmla="*/ 275 w 420"/>
              <a:gd name="T7" fmla="*/ 33 h 344"/>
              <a:gd name="T8" fmla="*/ 270 w 420"/>
              <a:gd name="T9" fmla="*/ 17 h 344"/>
              <a:gd name="T10" fmla="*/ 0 w 420"/>
              <a:gd name="T11" fmla="*/ 99 h 344"/>
              <a:gd name="T12" fmla="*/ 48 w 420"/>
              <a:gd name="T13" fmla="*/ 259 h 344"/>
              <a:gd name="T14" fmla="*/ 140 w 420"/>
              <a:gd name="T15" fmla="*/ 231 h 344"/>
              <a:gd name="T16" fmla="*/ 153 w 420"/>
              <a:gd name="T17" fmla="*/ 246 h 344"/>
              <a:gd name="T18" fmla="*/ 153 w 420"/>
              <a:gd name="T19" fmla="*/ 307 h 344"/>
              <a:gd name="T20" fmla="*/ 111 w 420"/>
              <a:gd name="T21" fmla="*/ 307 h 344"/>
              <a:gd name="T22" fmla="*/ 92 w 420"/>
              <a:gd name="T23" fmla="*/ 326 h 344"/>
              <a:gd name="T24" fmla="*/ 111 w 420"/>
              <a:gd name="T25" fmla="*/ 344 h 344"/>
              <a:gd name="T26" fmla="*/ 232 w 420"/>
              <a:gd name="T27" fmla="*/ 344 h 344"/>
              <a:gd name="T28" fmla="*/ 251 w 420"/>
              <a:gd name="T29" fmla="*/ 326 h 344"/>
              <a:gd name="T30" fmla="*/ 232 w 420"/>
              <a:gd name="T31" fmla="*/ 307 h 344"/>
              <a:gd name="T32" fmla="*/ 190 w 420"/>
              <a:gd name="T33" fmla="*/ 307 h 344"/>
              <a:gd name="T34" fmla="*/ 190 w 420"/>
              <a:gd name="T35" fmla="*/ 246 h 344"/>
              <a:gd name="T36" fmla="*/ 207 w 420"/>
              <a:gd name="T37" fmla="*/ 217 h 344"/>
              <a:gd name="T38" fmla="*/ 206 w 420"/>
              <a:gd name="T39" fmla="*/ 211 h 344"/>
              <a:gd name="T40" fmla="*/ 319 w 420"/>
              <a:gd name="T41" fmla="*/ 177 h 344"/>
              <a:gd name="T42" fmla="*/ 310 w 420"/>
              <a:gd name="T43" fmla="*/ 149 h 344"/>
              <a:gd name="T44" fmla="*/ 360 w 420"/>
              <a:gd name="T45" fmla="*/ 46 h 344"/>
              <a:gd name="T46" fmla="*/ 373 w 420"/>
              <a:gd name="T47" fmla="*/ 90 h 344"/>
              <a:gd name="T48" fmla="*/ 299 w 420"/>
              <a:gd name="T49" fmla="*/ 113 h 344"/>
              <a:gd name="T50" fmla="*/ 286 w 420"/>
              <a:gd name="T51" fmla="*/ 69 h 344"/>
              <a:gd name="T52" fmla="*/ 360 w 420"/>
              <a:gd name="T53" fmla="*/ 46 h 344"/>
              <a:gd name="T54" fmla="*/ 47 w 420"/>
              <a:gd name="T55" fmla="*/ 124 h 344"/>
              <a:gd name="T56" fmla="*/ 260 w 420"/>
              <a:gd name="T57" fmla="*/ 60 h 344"/>
              <a:gd name="T58" fmla="*/ 286 w 420"/>
              <a:gd name="T59" fmla="*/ 148 h 344"/>
              <a:gd name="T60" fmla="*/ 73 w 420"/>
              <a:gd name="T61" fmla="*/ 212 h 344"/>
              <a:gd name="T62" fmla="*/ 47 w 420"/>
              <a:gd name="T63" fmla="*/ 12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 h="344">
                <a:moveTo>
                  <a:pt x="310" y="149"/>
                </a:moveTo>
                <a:lnTo>
                  <a:pt x="420" y="115"/>
                </a:lnTo>
                <a:lnTo>
                  <a:pt x="385" y="0"/>
                </a:lnTo>
                <a:lnTo>
                  <a:pt x="275" y="33"/>
                </a:lnTo>
                <a:lnTo>
                  <a:pt x="270" y="17"/>
                </a:lnTo>
                <a:lnTo>
                  <a:pt x="0" y="99"/>
                </a:lnTo>
                <a:lnTo>
                  <a:pt x="48" y="259"/>
                </a:lnTo>
                <a:lnTo>
                  <a:pt x="140" y="231"/>
                </a:lnTo>
                <a:cubicBezTo>
                  <a:pt x="142" y="238"/>
                  <a:pt x="147" y="243"/>
                  <a:pt x="153" y="246"/>
                </a:cubicBezTo>
                <a:lnTo>
                  <a:pt x="153" y="307"/>
                </a:lnTo>
                <a:lnTo>
                  <a:pt x="111" y="307"/>
                </a:lnTo>
                <a:cubicBezTo>
                  <a:pt x="101" y="307"/>
                  <a:pt x="92" y="315"/>
                  <a:pt x="92" y="326"/>
                </a:cubicBezTo>
                <a:cubicBezTo>
                  <a:pt x="92" y="336"/>
                  <a:pt x="101" y="344"/>
                  <a:pt x="111" y="344"/>
                </a:cubicBezTo>
                <a:lnTo>
                  <a:pt x="232" y="344"/>
                </a:lnTo>
                <a:cubicBezTo>
                  <a:pt x="242" y="344"/>
                  <a:pt x="251" y="336"/>
                  <a:pt x="251" y="326"/>
                </a:cubicBezTo>
                <a:cubicBezTo>
                  <a:pt x="251" y="315"/>
                  <a:pt x="242" y="307"/>
                  <a:pt x="232" y="307"/>
                </a:cubicBezTo>
                <a:lnTo>
                  <a:pt x="190" y="307"/>
                </a:lnTo>
                <a:lnTo>
                  <a:pt x="190" y="246"/>
                </a:lnTo>
                <a:cubicBezTo>
                  <a:pt x="200" y="240"/>
                  <a:pt x="207" y="229"/>
                  <a:pt x="207" y="217"/>
                </a:cubicBezTo>
                <a:cubicBezTo>
                  <a:pt x="207" y="215"/>
                  <a:pt x="206" y="213"/>
                  <a:pt x="206" y="211"/>
                </a:cubicBezTo>
                <a:lnTo>
                  <a:pt x="319" y="177"/>
                </a:lnTo>
                <a:lnTo>
                  <a:pt x="310" y="149"/>
                </a:lnTo>
                <a:close/>
                <a:moveTo>
                  <a:pt x="360" y="46"/>
                </a:moveTo>
                <a:lnTo>
                  <a:pt x="373" y="90"/>
                </a:lnTo>
                <a:lnTo>
                  <a:pt x="299" y="113"/>
                </a:lnTo>
                <a:lnTo>
                  <a:pt x="286" y="69"/>
                </a:lnTo>
                <a:lnTo>
                  <a:pt x="360" y="46"/>
                </a:lnTo>
                <a:close/>
                <a:moveTo>
                  <a:pt x="47" y="124"/>
                </a:moveTo>
                <a:lnTo>
                  <a:pt x="260" y="60"/>
                </a:lnTo>
                <a:lnTo>
                  <a:pt x="286" y="148"/>
                </a:lnTo>
                <a:lnTo>
                  <a:pt x="73" y="212"/>
                </a:lnTo>
                <a:lnTo>
                  <a:pt x="47" y="124"/>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4" name="矩形 33"/>
          <p:cNvSpPr/>
          <p:nvPr/>
        </p:nvSpPr>
        <p:spPr>
          <a:xfrm>
            <a:off x="8528275" y="1926221"/>
            <a:ext cx="2956305" cy="1182760"/>
          </a:xfrm>
          <a:prstGeom prst="rect">
            <a:avLst/>
          </a:prstGeom>
        </p:spPr>
        <p:txBody>
          <a:bodyPr wrap="square">
            <a:spAutoFit/>
          </a:bodyPr>
          <a:lstStyle/>
          <a:p>
            <a:pPr>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网上招聘管理系统目的就是为了简化求职人员和招聘人员的工作量，友好简化的系统页面可以使用户迅速的熟悉本系统。系统界面需要有明确的模块划分，并且友好简化的界面可以提供用户良好的视觉效果。 </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750772" y="1953274"/>
            <a:ext cx="2875680" cy="1015663"/>
          </a:xfrm>
          <a:prstGeom prst="rect">
            <a:avLst/>
          </a:prstGeom>
        </p:spPr>
        <p:txBody>
          <a:bodyPr wrap="square">
            <a:spAutoFit/>
          </a:bodyPr>
          <a:lstStyle/>
          <a:p>
            <a:pPr lvl="0"/>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将系统划分为不同功能的模块，并且设置不同的权限级别，防止一些非法用户的非法操作对网站进行破坏。</a:t>
            </a:r>
            <a:endParaRPr lang="zh-CN" altLang="zh-CN" sz="1200" dirty="0">
              <a:solidFill>
                <a:schemeClr val="bg2">
                  <a:lumMod val="50000"/>
                </a:schemeClr>
              </a:solidFill>
              <a:latin typeface="微软雅黑 Light" panose="020B0502040204020203" pitchFamily="34" charset="-122"/>
              <a:ea typeface="微软雅黑 Light" panose="020B0502040204020203" pitchFamily="34" charset="-122"/>
            </a:endParaRPr>
          </a:p>
          <a:p>
            <a:pPr lvl="0"/>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对所有的登录用户进行身份验证，防止不法分子入侵本网站。</a:t>
            </a:r>
            <a:endParaRPr lang="zh-CN"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3" name="矩形 42"/>
          <p:cNvSpPr/>
          <p:nvPr/>
        </p:nvSpPr>
        <p:spPr>
          <a:xfrm>
            <a:off x="8543158" y="1579105"/>
            <a:ext cx="1271502" cy="362728"/>
          </a:xfrm>
          <a:prstGeom prst="rect">
            <a:avLst/>
          </a:prstGeom>
        </p:spPr>
        <p:txBody>
          <a:bodyPr wrap="none">
            <a:spAutoFit/>
          </a:bodyPr>
          <a:lstStyle/>
          <a:p>
            <a:pPr>
              <a:lnSpc>
                <a:spcPct val="120000"/>
              </a:lnSpc>
            </a:pPr>
            <a:r>
              <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界面友好性 </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4" name="矩形 43"/>
          <p:cNvSpPr/>
          <p:nvPr/>
        </p:nvSpPr>
        <p:spPr>
          <a:xfrm>
            <a:off x="2935485" y="1559353"/>
            <a:ext cx="800219"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安全性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5" name="矩形 44"/>
          <p:cNvSpPr/>
          <p:nvPr/>
        </p:nvSpPr>
        <p:spPr>
          <a:xfrm>
            <a:off x="8543158" y="4614221"/>
            <a:ext cx="1005403"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可维护性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6" name="矩形 45"/>
          <p:cNvSpPr/>
          <p:nvPr/>
        </p:nvSpPr>
        <p:spPr>
          <a:xfrm>
            <a:off x="3056402" y="4568142"/>
            <a:ext cx="800219"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兼容性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956745" y="363918"/>
            <a:ext cx="2669707" cy="497957"/>
          </a:xfrm>
          <a:prstGeom prst="rect">
            <a:avLst/>
          </a:prstGeom>
        </p:spPr>
        <p:txBody>
          <a:bodyPr wrap="square">
            <a:spAutoFit/>
          </a:bodyPr>
          <a:lstStyle/>
          <a:p>
            <a:pPr>
              <a:lnSpc>
                <a:spcPct val="120000"/>
              </a:lnSpc>
            </a:pPr>
            <a:r>
              <a:rPr lang="zh-CN" altLang="en-US" sz="2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系统性能需求分析</a:t>
            </a:r>
            <a:endParaRPr lang="zh-CN" altLang="en-US" sz="2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032702" y="3587967"/>
            <a:ext cx="2418080" cy="903605"/>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系统实现</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Experimental data and results</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29" name="文本框 28"/>
          <p:cNvSpPr txBox="1"/>
          <p:nvPr/>
        </p:nvSpPr>
        <p:spPr>
          <a:xfrm>
            <a:off x="4618671" y="799115"/>
            <a:ext cx="2771913" cy="3522183"/>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03</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25089" y="0"/>
            <a:ext cx="12191994" cy="6858000"/>
          </a:xfrm>
          <a:prstGeom prst="rect">
            <a:avLst/>
          </a:prstGeom>
          <a:solidFill>
            <a:schemeClr val="accent1">
              <a:alpha val="0"/>
            </a:schemeClr>
          </a:solidFill>
        </p:spPr>
      </p:pic>
      <p:sp>
        <p:nvSpPr>
          <p:cNvPr id="14" name="文本框 1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开户绑卡</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4" name="文本框 3"/>
          <p:cNvSpPr txBox="1"/>
          <p:nvPr/>
        </p:nvSpPr>
        <p:spPr>
          <a:xfrm>
            <a:off x="6796405" y="1980565"/>
            <a:ext cx="2205990" cy="368300"/>
          </a:xfrm>
          <a:prstGeom prst="rect">
            <a:avLst/>
          </a:prstGeom>
          <a:noFill/>
        </p:spPr>
        <p:txBody>
          <a:bodyPr wrap="square" rtlCol="0">
            <a:spAutoFit/>
          </a:bodyPr>
          <a:p>
            <a:r>
              <a:rPr lang="zh-CN" altLang="en-US">
                <a:solidFill>
                  <a:srgbClr val="1A63EF"/>
                </a:solidFill>
              </a:rPr>
              <a:t>绑卡</a:t>
            </a:r>
            <a:endParaRPr lang="zh-CN" altLang="en-US">
              <a:solidFill>
                <a:srgbClr val="1A63EF"/>
              </a:solidFill>
            </a:endParaRPr>
          </a:p>
        </p:txBody>
      </p:sp>
      <p:sp>
        <p:nvSpPr>
          <p:cNvPr id="6" name="矩形: 圆角 28"/>
          <p:cNvSpPr/>
          <p:nvPr/>
        </p:nvSpPr>
        <p:spPr>
          <a:xfrm>
            <a:off x="67202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 name="图片 6"/>
          <p:cNvPicPr/>
          <p:nvPr/>
        </p:nvPicPr>
        <p:blipFill>
          <a:blip r:embed="rId3"/>
          <a:stretch>
            <a:fillRect/>
          </a:stretch>
        </p:blipFill>
        <p:spPr>
          <a:xfrm>
            <a:off x="6796405" y="2705735"/>
            <a:ext cx="2880000" cy="3600000"/>
          </a:xfrm>
          <a:prstGeom prst="rect">
            <a:avLst/>
          </a:prstGeom>
        </p:spPr>
      </p:pic>
      <p:pic>
        <p:nvPicPr>
          <p:cNvPr id="8" name="图片 7"/>
          <p:cNvPicPr/>
          <p:nvPr/>
        </p:nvPicPr>
        <p:blipFill>
          <a:blip r:embed="rId4"/>
          <a:stretch>
            <a:fillRect/>
          </a:stretch>
        </p:blipFill>
        <p:spPr>
          <a:xfrm>
            <a:off x="1363345" y="2705735"/>
            <a:ext cx="2879725" cy="3600000"/>
          </a:xfrm>
          <a:prstGeom prst="rect">
            <a:avLst/>
          </a:prstGeom>
        </p:spPr>
      </p:pic>
      <p:sp>
        <p:nvSpPr>
          <p:cNvPr id="5" name="文本框 4"/>
          <p:cNvSpPr txBox="1"/>
          <p:nvPr/>
        </p:nvSpPr>
        <p:spPr>
          <a:xfrm>
            <a:off x="1363345" y="1981200"/>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9" name="矩形: 圆角 28"/>
          <p:cNvSpPr/>
          <p:nvPr/>
        </p:nvSpPr>
        <p:spPr>
          <a:xfrm>
            <a:off x="128714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679"/>
    </mc:Choice>
    <mc:Fallback>
      <p:transition spd="slow" advTm="226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充值提现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充值界面</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2" name="图片 82" descr="微信图片_20200304235245"/>
          <p:cNvPicPr/>
          <p:nvPr/>
        </p:nvPicPr>
        <p:blipFill>
          <a:blip r:embed="rId3"/>
          <a:stretch>
            <a:fillRect/>
          </a:stretch>
        </p:blipFill>
        <p:spPr>
          <a:xfrm>
            <a:off x="1287145" y="2756535"/>
            <a:ext cx="4320000" cy="2878455"/>
          </a:xfrm>
          <a:prstGeom prst="rect">
            <a:avLst/>
          </a:prstGeom>
        </p:spPr>
      </p:pic>
      <p:pic>
        <p:nvPicPr>
          <p:cNvPr id="81" name="图片 81" descr="微信图片_20200304235242"/>
          <p:cNvPicPr/>
          <p:nvPr/>
        </p:nvPicPr>
        <p:blipFill>
          <a:blip r:embed="rId4"/>
          <a:stretch>
            <a:fillRect/>
          </a:stretch>
        </p:blipFill>
        <p:spPr>
          <a:xfrm>
            <a:off x="6808470" y="2754948"/>
            <a:ext cx="4320000" cy="2880000"/>
          </a:xfrm>
          <a:prstGeom prst="rect">
            <a:avLst/>
          </a:prstGeom>
        </p:spPr>
      </p:pic>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提现界面</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9443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85694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endParaRPr>
          </a:p>
        </p:txBody>
      </p:sp>
      <p:sp>
        <p:nvSpPr>
          <p:cNvPr id="10" name="矩形 9"/>
          <p:cNvSpPr/>
          <p:nvPr/>
        </p:nvSpPr>
        <p:spPr>
          <a:xfrm>
            <a:off x="1123648" y="3009517"/>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系统设计</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1" name="矩形 10"/>
          <p:cNvSpPr/>
          <p:nvPr/>
        </p:nvSpPr>
        <p:spPr>
          <a:xfrm>
            <a:off x="1123648" y="2954667"/>
            <a:ext cx="184731" cy="497957"/>
          </a:xfrm>
          <a:prstGeom prst="rect">
            <a:avLst/>
          </a:prstGeom>
        </p:spPr>
        <p:txBody>
          <a:bodyPr wrap="none">
            <a:spAutoFit/>
          </a:bodyPr>
          <a:lstStyle/>
          <a:p>
            <a:pPr>
              <a:lnSpc>
                <a:spcPct val="120000"/>
              </a:lnSpc>
            </a:pP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矩形 11"/>
          <p:cNvSpPr/>
          <p:nvPr/>
        </p:nvSpPr>
        <p:spPr>
          <a:xfrm>
            <a:off x="1133353" y="3763173"/>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系统实现</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3" name="矩形 12"/>
          <p:cNvSpPr/>
          <p:nvPr/>
        </p:nvSpPr>
        <p:spPr>
          <a:xfrm>
            <a:off x="1123648" y="2170872"/>
            <a:ext cx="800219"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绪论</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矩形 13"/>
          <p:cNvSpPr/>
          <p:nvPr/>
        </p:nvSpPr>
        <p:spPr>
          <a:xfrm>
            <a:off x="1139258" y="4612490"/>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系统测试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25" name="矩形 24"/>
          <p:cNvSpPr/>
          <p:nvPr/>
        </p:nvSpPr>
        <p:spPr>
          <a:xfrm>
            <a:off x="965200" y="2418022"/>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965199" y="3236963"/>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965199" y="4036586"/>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976886" y="4891465"/>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965199" y="2370603"/>
            <a:ext cx="0" cy="35560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89124" y="0"/>
            <a:ext cx="7802870" cy="6858000"/>
          </a:xfrm>
          <a:prstGeom prst="rect">
            <a:avLst/>
          </a:prstGeom>
        </p:spPr>
      </p:pic>
      <p:sp>
        <p:nvSpPr>
          <p:cNvPr id="15" name="矩形 14"/>
          <p:cNvSpPr/>
          <p:nvPr/>
        </p:nvSpPr>
        <p:spPr>
          <a:xfrm>
            <a:off x="976887" y="581999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nvSpPr>
        <p:spPr>
          <a:xfrm>
            <a:off x="1139258" y="5583538"/>
            <a:ext cx="1723549" cy="505010"/>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ea typeface="苹方 特粗" panose="020B0800000000000000" pitchFamily="34" charset="-122"/>
              </a:rPr>
              <a:t>结论与展望</a:t>
            </a:r>
            <a:endParaRPr lang="zh-CN" altLang="en-US" sz="2400" dirty="0">
              <a:gradFill>
                <a:gsLst>
                  <a:gs pos="0">
                    <a:srgbClr val="0081C5"/>
                  </a:gs>
                  <a:gs pos="100000">
                    <a:srgbClr val="00B0F0"/>
                  </a:gs>
                </a:gsLst>
                <a:lin ang="5400000" scaled="1"/>
              </a:gradFill>
              <a:ea typeface="苹方 特粗"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筛选我的</a:t>
            </a:r>
            <a:endPar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筛选</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我的</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4" name="图片 74" descr="微信图片_20200304235218"/>
          <p:cNvPicPr/>
          <p:nvPr/>
        </p:nvPicPr>
        <p:blipFill>
          <a:blip r:embed="rId3"/>
          <a:stretch>
            <a:fillRect/>
          </a:stretch>
        </p:blipFill>
        <p:spPr>
          <a:xfrm>
            <a:off x="1363345" y="2756535"/>
            <a:ext cx="4320000" cy="2880000"/>
          </a:xfrm>
          <a:prstGeom prst="rect">
            <a:avLst/>
          </a:prstGeom>
        </p:spPr>
      </p:pic>
      <p:pic>
        <p:nvPicPr>
          <p:cNvPr id="76" name="图片 76" descr="微信图片_20200304235221"/>
          <p:cNvPicPr/>
          <p:nvPr/>
        </p:nvPicPr>
        <p:blipFill>
          <a:blip r:embed="rId4"/>
          <a:stretch>
            <a:fillRect/>
          </a:stretch>
        </p:blipFill>
        <p:spPr>
          <a:xfrm>
            <a:off x="6808470" y="275653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3351"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交易</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记录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交易记录</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47205" y="1980565"/>
            <a:ext cx="2205990" cy="368300"/>
          </a:xfrm>
          <a:prstGeom prst="rect">
            <a:avLst/>
          </a:prstGeom>
          <a:noFill/>
        </p:spPr>
        <p:txBody>
          <a:bodyPr wrap="square" rtlCol="0">
            <a:spAutoFit/>
          </a:bodyPr>
          <a:p>
            <a:r>
              <a:rPr lang="zh-CN" altLang="en-US">
                <a:solidFill>
                  <a:srgbClr val="1A63EF"/>
                </a:solidFill>
              </a:rPr>
              <a:t>银行卡</a:t>
            </a:r>
            <a:endParaRPr lang="zh-CN" altLang="en-US">
              <a:solidFill>
                <a:srgbClr val="1A63EF"/>
              </a:solidFill>
            </a:endParaRPr>
          </a:p>
        </p:txBody>
      </p:sp>
      <p:sp>
        <p:nvSpPr>
          <p:cNvPr id="10" name="矩形: 圆角 28"/>
          <p:cNvSpPr/>
          <p:nvPr/>
        </p:nvSpPr>
        <p:spPr>
          <a:xfrm>
            <a:off x="67710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93" name="图片 93" descr="微信图片_20200229091104"/>
          <p:cNvPicPr/>
          <p:nvPr/>
        </p:nvPicPr>
        <p:blipFill>
          <a:blip r:embed="rId3"/>
          <a:stretch>
            <a:fillRect/>
          </a:stretch>
        </p:blipFill>
        <p:spPr>
          <a:xfrm>
            <a:off x="1363345" y="2679700"/>
            <a:ext cx="4320000" cy="2880000"/>
          </a:xfrm>
          <a:prstGeom prst="rect">
            <a:avLst/>
          </a:prstGeom>
        </p:spPr>
      </p:pic>
      <p:pic>
        <p:nvPicPr>
          <p:cNvPr id="95" name="图片 95" descr="微信图片_20200304235301"/>
          <p:cNvPicPr/>
          <p:nvPr/>
        </p:nvPicPr>
        <p:blipFill>
          <a:blip r:embed="rId4"/>
          <a:stretch>
            <a:fillRect/>
          </a:stretch>
        </p:blipFill>
        <p:spPr>
          <a:xfrm>
            <a:off x="684720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477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91219" y="34073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申购赎回</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申购</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779895" y="1981200"/>
            <a:ext cx="2205990" cy="368300"/>
          </a:xfrm>
          <a:prstGeom prst="rect">
            <a:avLst/>
          </a:prstGeom>
          <a:noFill/>
        </p:spPr>
        <p:txBody>
          <a:bodyPr wrap="square" rtlCol="0">
            <a:spAutoFit/>
          </a:bodyPr>
          <a:p>
            <a:r>
              <a:rPr lang="zh-CN" altLang="en-US">
                <a:solidFill>
                  <a:srgbClr val="1A63EF"/>
                </a:solidFill>
              </a:rPr>
              <a:t>赎回</a:t>
            </a:r>
            <a:endParaRPr lang="zh-CN" altLang="en-US">
              <a:solidFill>
                <a:srgbClr val="1A63EF"/>
              </a:solidFill>
            </a:endParaRPr>
          </a:p>
        </p:txBody>
      </p:sp>
      <p:sp>
        <p:nvSpPr>
          <p:cNvPr id="10" name="矩形: 圆角 28"/>
          <p:cNvSpPr/>
          <p:nvPr/>
        </p:nvSpPr>
        <p:spPr>
          <a:xfrm>
            <a:off x="670369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4" name="图片 84" descr="微信图片_20200304235249"/>
          <p:cNvPicPr/>
          <p:nvPr/>
        </p:nvPicPr>
        <p:blipFill>
          <a:blip r:embed="rId3"/>
          <a:srcRect/>
          <a:stretch>
            <a:fillRect/>
          </a:stretch>
        </p:blipFill>
        <p:spPr>
          <a:xfrm>
            <a:off x="1286828" y="2679383"/>
            <a:ext cx="4320000" cy="2880000"/>
          </a:xfrm>
          <a:prstGeom prst="rect">
            <a:avLst/>
          </a:prstGeom>
        </p:spPr>
      </p:pic>
      <p:pic>
        <p:nvPicPr>
          <p:cNvPr id="94" name="图片 94" descr="微信图片_20200229091109"/>
          <p:cNvPicPr/>
          <p:nvPr/>
        </p:nvPicPr>
        <p:blipFill>
          <a:blip r:embed="rId4"/>
          <a:stretch>
            <a:fillRect/>
          </a:stretch>
        </p:blipFill>
        <p:spPr>
          <a:xfrm>
            <a:off x="677989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0960" y="0"/>
            <a:ext cx="12192000" cy="6857365"/>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42786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登录上架理财</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产品</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29" name="图片 29"/>
          <p:cNvPicPr/>
          <p:nvPr/>
        </p:nvPicPr>
        <p:blipFill>
          <a:blip r:embed="rId3"/>
          <a:stretch>
            <a:fillRect/>
          </a:stretch>
        </p:blipFill>
        <p:spPr>
          <a:xfrm>
            <a:off x="1287145" y="2726690"/>
            <a:ext cx="4320000" cy="2880000"/>
          </a:xfrm>
          <a:prstGeom prst="rect">
            <a:avLst/>
          </a:prstGeom>
          <a:noFill/>
          <a:ln>
            <a:noFill/>
          </a:ln>
        </p:spPr>
      </p:pic>
      <p:pic>
        <p:nvPicPr>
          <p:cNvPr id="27" name="图片 27"/>
          <p:cNvPicPr/>
          <p:nvPr/>
        </p:nvPicPr>
        <p:blipFill>
          <a:blip r:embed="rId4"/>
          <a:stretch>
            <a:fillRect/>
          </a:stretch>
        </p:blipFill>
        <p:spPr>
          <a:xfrm>
            <a:off x="6802755" y="2726690"/>
            <a:ext cx="4320000" cy="2880000"/>
          </a:xfrm>
          <a:prstGeom prst="rect">
            <a:avLst/>
          </a:prstGeom>
          <a:noFill/>
          <a:ln>
            <a:noFill/>
          </a:ln>
        </p:spPr>
      </p:pic>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登录</a:t>
            </a:r>
            <a:endParaRPr lang="zh-CN" altLang="en-US">
              <a:solidFill>
                <a:srgbClr val="1A63EF"/>
              </a:solidFill>
            </a:endParaRPr>
          </a:p>
        </p:txBody>
      </p:sp>
      <p:sp>
        <p:nvSpPr>
          <p:cNvPr id="6" name="文本框 5"/>
          <p:cNvSpPr txBox="1"/>
          <p:nvPr/>
        </p:nvSpPr>
        <p:spPr>
          <a:xfrm>
            <a:off x="6802755" y="1980565"/>
            <a:ext cx="2205990" cy="368300"/>
          </a:xfrm>
          <a:prstGeom prst="rect">
            <a:avLst/>
          </a:prstGeom>
          <a:noFill/>
        </p:spPr>
        <p:txBody>
          <a:bodyPr wrap="square" rtlCol="0">
            <a:spAutoFit/>
          </a:bodyPr>
          <a:p>
            <a:r>
              <a:rPr lang="zh-CN" altLang="en-US">
                <a:solidFill>
                  <a:srgbClr val="1A63EF"/>
                </a:solidFill>
              </a:rPr>
              <a:t>上架</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矩形: 圆角 28"/>
          <p:cNvSpPr/>
          <p:nvPr/>
        </p:nvSpPr>
        <p:spPr>
          <a:xfrm>
            <a:off x="6726555" y="205613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0170" y="0"/>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管理员管理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审核员管理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10" name="图片 9"/>
          <p:cNvPicPr/>
          <p:nvPr/>
        </p:nvPicPr>
        <p:blipFill>
          <a:blip r:embed="rId3"/>
          <a:stretch>
            <a:fillRect/>
          </a:stretch>
        </p:blipFill>
        <p:spPr>
          <a:xfrm>
            <a:off x="6814185" y="2732405"/>
            <a:ext cx="4320000" cy="2880000"/>
          </a:xfrm>
          <a:prstGeom prst="rect">
            <a:avLst/>
          </a:prstGeom>
        </p:spPr>
      </p:pic>
      <p:pic>
        <p:nvPicPr>
          <p:cNvPr id="11" name="图片 10"/>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53670" y="635"/>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角色</a:t>
            </a:r>
            <a:r>
              <a:rPr lang="zh-CN" altLang="en-US">
                <a:solidFill>
                  <a:srgbClr val="1A63EF"/>
                </a:solidFill>
              </a:rPr>
              <a:t>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超级管理员</a:t>
            </a:r>
            <a:r>
              <a:rPr lang="zh-CN" altLang="en-US">
                <a:solidFill>
                  <a:srgbClr val="1A63EF"/>
                </a:solidFill>
              </a:rPr>
              <a:t>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 name="图片 6"/>
          <p:cNvPicPr/>
          <p:nvPr/>
        </p:nvPicPr>
        <p:blipFill>
          <a:blip r:embed="rId3"/>
          <a:stretch>
            <a:fillRect/>
          </a:stretch>
        </p:blipFill>
        <p:spPr>
          <a:xfrm>
            <a:off x="6814185" y="2732405"/>
            <a:ext cx="4320000" cy="2880000"/>
          </a:xfrm>
          <a:prstGeom prst="rect">
            <a:avLst/>
          </a:prstGeom>
        </p:spPr>
      </p:pic>
      <p:pic>
        <p:nvPicPr>
          <p:cNvPr id="8" name="图片 7"/>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审核员审核</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81280" y="635"/>
            <a:ext cx="12192000" cy="6857365"/>
          </a:xfrm>
          <a:prstGeom prst="rect">
            <a:avLst/>
          </a:prstGeom>
          <a:solidFill>
            <a:schemeClr val="accent1">
              <a:alpha val="0"/>
            </a:schemeClr>
          </a:solidFill>
        </p:spPr>
      </p:pic>
      <p:sp>
        <p:nvSpPr>
          <p:cNvPr id="6" name="文本框 5"/>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通过审核</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1" name="文本框 10"/>
          <p:cNvSpPr txBox="1"/>
          <p:nvPr/>
        </p:nvSpPr>
        <p:spPr>
          <a:xfrm>
            <a:off x="6760845" y="1980565"/>
            <a:ext cx="2205990" cy="368300"/>
          </a:xfrm>
          <a:prstGeom prst="rect">
            <a:avLst/>
          </a:prstGeom>
          <a:noFill/>
        </p:spPr>
        <p:txBody>
          <a:bodyPr wrap="square" rtlCol="0">
            <a:spAutoFit/>
          </a:bodyPr>
          <a:p>
            <a:r>
              <a:rPr lang="zh-CN" altLang="en-US">
                <a:solidFill>
                  <a:srgbClr val="1A63EF"/>
                </a:solidFill>
              </a:rPr>
              <a:t>通过产品调整</a:t>
            </a:r>
            <a:endParaRPr lang="zh-CN" altLang="en-US">
              <a:solidFill>
                <a:srgbClr val="1A63EF"/>
              </a:solidFill>
            </a:endParaRPr>
          </a:p>
        </p:txBody>
      </p:sp>
      <p:sp>
        <p:nvSpPr>
          <p:cNvPr id="12" name="矩形: 圆角 28"/>
          <p:cNvSpPr/>
          <p:nvPr/>
        </p:nvSpPr>
        <p:spPr>
          <a:xfrm>
            <a:off x="66846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3" name="图片 23"/>
          <p:cNvPicPr/>
          <p:nvPr/>
        </p:nvPicPr>
        <p:blipFill>
          <a:blip r:embed="rId3"/>
          <a:stretch>
            <a:fillRect/>
          </a:stretch>
        </p:blipFill>
        <p:spPr>
          <a:xfrm>
            <a:off x="1363345" y="2712720"/>
            <a:ext cx="4320000" cy="2880000"/>
          </a:xfrm>
          <a:prstGeom prst="rect">
            <a:avLst/>
          </a:prstGeom>
          <a:noFill/>
          <a:ln>
            <a:noFill/>
          </a:ln>
        </p:spPr>
      </p:pic>
      <p:pic>
        <p:nvPicPr>
          <p:cNvPr id="28" name="图片 28"/>
          <p:cNvPicPr/>
          <p:nvPr/>
        </p:nvPicPr>
        <p:blipFill>
          <a:blip r:embed="rId4"/>
          <a:stretch>
            <a:fillRect/>
          </a:stretch>
        </p:blipFill>
        <p:spPr>
          <a:xfrm>
            <a:off x="6760845" y="2712403"/>
            <a:ext cx="4320000" cy="288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4742998" y="3450338"/>
            <a:ext cx="2441694"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系统测试</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8" name="矩形 37"/>
          <p:cNvSpPr/>
          <p:nvPr/>
        </p:nvSpPr>
        <p:spPr>
          <a:xfrm>
            <a:off x="3917727" y="4150628"/>
            <a:ext cx="4092235" cy="338554"/>
          </a:xfrm>
          <a:prstGeom prst="rect">
            <a:avLst/>
          </a:prstGeom>
        </p:spPr>
        <p:txBody>
          <a:bodyPr wrap="square">
            <a:spAutoFit/>
          </a:bodyPr>
          <a:lstStyle/>
          <a:p>
            <a:pPr algn="ctr"/>
            <a:r>
              <a:rPr lang="en-GB" altLang="zh-CN" sz="1600" dirty="0">
                <a:gradFill>
                  <a:gsLst>
                    <a:gs pos="100000">
                      <a:srgbClr val="00B0F0"/>
                    </a:gs>
                    <a:gs pos="0">
                      <a:srgbClr val="0085D0"/>
                    </a:gs>
                  </a:gsLst>
                  <a:lin ang="5400000" scaled="1"/>
                </a:gradFill>
                <a:latin typeface="DINPro-Bold" panose="02000503030000020004" pitchFamily="50" charset="0"/>
              </a:rPr>
              <a:t>System Test</a:t>
            </a:r>
            <a:endParaRPr lang="en-GB" altLang="zh-CN" sz="1600" dirty="0">
              <a:gradFill>
                <a:gsLst>
                  <a:gs pos="100000">
                    <a:srgbClr val="00B0F0"/>
                  </a:gs>
                  <a:gs pos="0">
                    <a:srgbClr val="0085D0"/>
                  </a:gs>
                </a:gsLst>
                <a:lin ang="5400000" scaled="1"/>
              </a:gradFill>
              <a:latin typeface="DINPro-Bold" panose="02000503030000020004" pitchFamily="50" charset="0"/>
            </a:endParaRPr>
          </a:p>
        </p:txBody>
      </p:sp>
      <p:sp>
        <p:nvSpPr>
          <p:cNvPr id="40" name="文本框 39"/>
          <p:cNvSpPr txBox="1"/>
          <p:nvPr/>
        </p:nvSpPr>
        <p:spPr>
          <a:xfrm>
            <a:off x="4653630" y="479659"/>
            <a:ext cx="2771913" cy="3522183"/>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04</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1" name="圆: 空心 40"/>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2" name="圆: 空心 41"/>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2" name="文本框 11"/>
          <p:cNvSpPr txBox="1"/>
          <p:nvPr/>
        </p:nvSpPr>
        <p:spPr>
          <a:xfrm>
            <a:off x="5013614" y="4669312"/>
            <a:ext cx="1005403" cy="387798"/>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测试用例</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6215210" y="4664279"/>
            <a:ext cx="1005403" cy="387798"/>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测试结论</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cxnSp>
        <p:nvCxnSpPr>
          <p:cNvPr id="14" name="直接连接符 25"/>
          <p:cNvCxnSpPr/>
          <p:nvPr/>
        </p:nvCxnSpPr>
        <p:spPr>
          <a:xfrm flipH="1">
            <a:off x="6066307" y="4766395"/>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1690"/>
    </mc:Choice>
    <mc:Fallback>
      <p:transition spd="slow" advTm="169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2" descr="5e66133a36ba5c5ab016e7e1309d0bf"/>
          <p:cNvPicPr/>
          <p:nvPr/>
        </p:nvPicPr>
        <p:blipFill>
          <a:blip r:embed="rId1"/>
          <a:stretch>
            <a:fillRect/>
          </a:stretch>
        </p:blipFill>
        <p:spPr>
          <a:xfrm>
            <a:off x="6251575" y="1046480"/>
            <a:ext cx="6008400" cy="5810250"/>
          </a:xfrm>
          <a:prstGeom prst="rect">
            <a:avLst/>
          </a:prstGeom>
        </p:spPr>
      </p:pic>
      <p:pic>
        <p:nvPicPr>
          <p:cNvPr id="2" name="图片 11" descr="955d529ae4404dc8bd97851ee6cd732"/>
          <p:cNvPicPr/>
          <p:nvPr/>
        </p:nvPicPr>
        <p:blipFill>
          <a:blip r:embed="rId2"/>
          <a:stretch>
            <a:fillRect/>
          </a:stretch>
        </p:blipFill>
        <p:spPr>
          <a:xfrm>
            <a:off x="635" y="1048385"/>
            <a:ext cx="5884545" cy="5808345"/>
          </a:xfrm>
          <a:prstGeom prst="rect">
            <a:avLst/>
          </a:prstGeom>
        </p:spPr>
      </p:pic>
      <p:pic>
        <p:nvPicPr>
          <p:cNvPr id="9" name="图片 8"/>
          <p:cNvPicPr>
            <a:picLocks noChangeAspect="1"/>
          </p:cNvPicPr>
          <p:nvPr/>
        </p:nvPicPr>
        <p:blipFill>
          <a:blip r:embed="rId3">
            <a:alphaModFix amt="8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641" y="-1270"/>
            <a:ext cx="12191994" cy="6858000"/>
          </a:xfrm>
          <a:prstGeom prst="rect">
            <a:avLst/>
          </a:prstGeom>
          <a:solidFill>
            <a:schemeClr val="accent1">
              <a:alpha val="0"/>
            </a:schemeClr>
          </a:solidFill>
        </p:spPr>
      </p:pic>
      <p:sp>
        <p:nvSpPr>
          <p:cNvPr id="11" name="文本框 10"/>
          <p:cNvSpPr txBox="1"/>
          <p:nvPr/>
        </p:nvSpPr>
        <p:spPr>
          <a:xfrm>
            <a:off x="1081694" y="310251"/>
            <a:ext cx="1402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登录测试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文本框 2"/>
          <p:cNvSpPr txBox="1"/>
          <p:nvPr/>
        </p:nvSpPr>
        <p:spPr>
          <a:xfrm>
            <a:off x="10047259" y="309616"/>
            <a:ext cx="140208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开户</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测试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860907" y="-635"/>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9805353" y="553232"/>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6" name="椭圆 5"/>
          <p:cNvSpPr/>
          <p:nvPr/>
        </p:nvSpPr>
        <p:spPr>
          <a:xfrm>
            <a:off x="9823655" y="571534"/>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126"/>
    </mc:Choice>
    <mc:Fallback>
      <p:transition spd="slow" advTm="312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0"/>
          <p:cNvPicPr>
            <a:picLocks noChangeAspect="1"/>
          </p:cNvPicPr>
          <p:nvPr/>
        </p:nvPicPr>
        <p:blipFill>
          <a:blip r:embed="rId1"/>
          <a:stretch>
            <a:fillRect/>
          </a:stretch>
        </p:blipFill>
        <p:spPr>
          <a:xfrm>
            <a:off x="6540500" y="983615"/>
            <a:ext cx="5651500" cy="5855970"/>
          </a:xfrm>
          <a:prstGeom prst="rect">
            <a:avLst/>
          </a:prstGeom>
          <a:noFill/>
          <a:ln>
            <a:noFill/>
          </a:ln>
        </p:spPr>
      </p:pic>
      <p:pic>
        <p:nvPicPr>
          <p:cNvPr id="14" name="图片 14" descr="ae640b86736e7ef78ba51af383d4f43"/>
          <p:cNvPicPr>
            <a:picLocks noChangeAspect="1"/>
          </p:cNvPicPr>
          <p:nvPr/>
        </p:nvPicPr>
        <p:blipFill>
          <a:blip r:embed="rId2"/>
          <a:stretch>
            <a:fillRect/>
          </a:stretch>
        </p:blipFill>
        <p:spPr>
          <a:xfrm>
            <a:off x="0" y="983615"/>
            <a:ext cx="5523230" cy="5874385"/>
          </a:xfrm>
          <a:prstGeom prst="rect">
            <a:avLst/>
          </a:prstGeom>
        </p:spPr>
      </p:pic>
      <p:pic>
        <p:nvPicPr>
          <p:cNvPr id="9" name="图片 8"/>
          <p:cNvPicPr>
            <a:picLocks noChangeAspect="1"/>
          </p:cNvPicPr>
          <p:nvPr/>
        </p:nvPicPr>
        <p:blipFill>
          <a:blip r:embed="rId3">
            <a:alphaModFix amt="8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18415"/>
            <a:ext cx="12191994" cy="6858000"/>
          </a:xfrm>
          <a:prstGeom prst="rect">
            <a:avLst/>
          </a:prstGeom>
          <a:solidFill>
            <a:schemeClr val="accent1">
              <a:alpha val="0"/>
            </a:schemeClr>
          </a:solidFill>
        </p:spPr>
      </p:pic>
      <p:sp>
        <p:nvSpPr>
          <p:cNvPr id="11" name="文本框 10"/>
          <p:cNvSpPr txBox="1"/>
          <p:nvPr/>
        </p:nvSpPr>
        <p:spPr>
          <a:xfrm>
            <a:off x="1081694" y="310251"/>
            <a:ext cx="1402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绑卡</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测试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4" name="直接连接符 3"/>
          <p:cNvCxnSpPr/>
          <p:nvPr/>
        </p:nvCxnSpPr>
        <p:spPr>
          <a:xfrm>
            <a:off x="894072" y="-18415"/>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851679" y="310251"/>
            <a:ext cx="140208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转账</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测试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665327"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126"/>
    </mc:Choice>
    <mc:Fallback>
      <p:transition spd="slow" advTm="31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89016" y="1371929"/>
            <a:ext cx="4119864" cy="4119856"/>
            <a:chOff x="889016" y="1656409"/>
            <a:chExt cx="4119864" cy="4119856"/>
          </a:xfrm>
        </p:grpSpPr>
        <p:sp>
          <p:nvSpPr>
            <p:cNvPr id="5" name="椭圆 4"/>
            <p:cNvSpPr/>
            <p:nvPr/>
          </p:nvSpPr>
          <p:spPr>
            <a:xfrm>
              <a:off x="958696" y="1726089"/>
              <a:ext cx="3980504" cy="3980496"/>
            </a:xfrm>
            <a:prstGeom prst="ellipse">
              <a:avLst/>
            </a:prstGeom>
            <a:noFill/>
            <a:ln w="2222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椭圆 5"/>
            <p:cNvSpPr/>
            <p:nvPr/>
          </p:nvSpPr>
          <p:spPr>
            <a:xfrm>
              <a:off x="889016" y="1656409"/>
              <a:ext cx="4119864" cy="4119856"/>
            </a:xfrm>
            <a:prstGeom prst="ellipse">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9" name="椭圆 8"/>
          <p:cNvSpPr/>
          <p:nvPr/>
        </p:nvSpPr>
        <p:spPr>
          <a:xfrm>
            <a:off x="-627357" y="-108229"/>
            <a:ext cx="7080186" cy="7080172"/>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0" name="椭圆 9"/>
          <p:cNvSpPr/>
          <p:nvPr/>
        </p:nvSpPr>
        <p:spPr>
          <a:xfrm>
            <a:off x="-3440517" y="-2957595"/>
            <a:ext cx="12778931" cy="12778905"/>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1" name="椭圆 10"/>
          <p:cNvSpPr/>
          <p:nvPr/>
        </p:nvSpPr>
        <p:spPr>
          <a:xfrm>
            <a:off x="-3664217" y="-3181295"/>
            <a:ext cx="13226330" cy="13226304"/>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椭圆 14"/>
          <p:cNvSpPr/>
          <p:nvPr/>
        </p:nvSpPr>
        <p:spPr>
          <a:xfrm>
            <a:off x="1290129" y="1773038"/>
            <a:ext cx="3317638" cy="3317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16"/>
          <p:cNvSpPr/>
          <p:nvPr/>
        </p:nvSpPr>
        <p:spPr>
          <a:xfrm>
            <a:off x="1746518" y="3431856"/>
            <a:ext cx="240485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选题背景</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2629887" y="2571700"/>
            <a:ext cx="703864" cy="703862"/>
            <a:chOff x="2629887" y="2856180"/>
            <a:chExt cx="703864" cy="703862"/>
          </a:xfrm>
        </p:grpSpPr>
        <p:grpSp>
          <p:nvGrpSpPr>
            <p:cNvPr id="19" name="组合 18"/>
            <p:cNvGrpSpPr/>
            <p:nvPr/>
          </p:nvGrpSpPr>
          <p:grpSpPr>
            <a:xfrm>
              <a:off x="2778545" y="3025215"/>
              <a:ext cx="406547" cy="365790"/>
              <a:chOff x="2632075" y="2773363"/>
              <a:chExt cx="633413" cy="569912"/>
            </a:xfrm>
            <a:solidFill>
              <a:schemeClr val="bg1"/>
            </a:solidFill>
          </p:grpSpPr>
          <p:sp>
            <p:nvSpPr>
              <p:cNvPr id="21" name="Freeform 5"/>
              <p:cNvSpPr>
                <a:spLocks noEditPoints="1"/>
              </p:cNvSpPr>
              <p:nvPr/>
            </p:nvSpPr>
            <p:spPr bwMode="auto">
              <a:xfrm>
                <a:off x="2711450" y="2892425"/>
                <a:ext cx="476250" cy="220662"/>
              </a:xfrm>
              <a:custGeom>
                <a:avLst/>
                <a:gdLst>
                  <a:gd name="T0" fmla="*/ 1990 w 2054"/>
                  <a:gd name="T1" fmla="*/ 544 h 946"/>
                  <a:gd name="T2" fmla="*/ 1726 w 2054"/>
                  <a:gd name="T3" fmla="*/ 851 h 946"/>
                  <a:gd name="T4" fmla="*/ 1674 w 2054"/>
                  <a:gd name="T5" fmla="*/ 878 h 946"/>
                  <a:gd name="T6" fmla="*/ 1628 w 2054"/>
                  <a:gd name="T7" fmla="*/ 841 h 946"/>
                  <a:gd name="T8" fmla="*/ 1216 w 2054"/>
                  <a:gd name="T9" fmla="*/ 74 h 946"/>
                  <a:gd name="T10" fmla="*/ 1118 w 2054"/>
                  <a:gd name="T11" fmla="*/ 4 h 946"/>
                  <a:gd name="T12" fmla="*/ 1012 w 2054"/>
                  <a:gd name="T13" fmla="*/ 59 h 946"/>
                  <a:gd name="T14" fmla="*/ 711 w 2054"/>
                  <a:gd name="T15" fmla="*/ 460 h 946"/>
                  <a:gd name="T16" fmla="*/ 661 w 2054"/>
                  <a:gd name="T17" fmla="*/ 489 h 946"/>
                  <a:gd name="T18" fmla="*/ 615 w 2054"/>
                  <a:gd name="T19" fmla="*/ 455 h 946"/>
                  <a:gd name="T20" fmla="*/ 523 w 2054"/>
                  <a:gd name="T21" fmla="*/ 302 h 946"/>
                  <a:gd name="T22" fmla="*/ 423 w 2054"/>
                  <a:gd name="T23" fmla="*/ 237 h 946"/>
                  <a:gd name="T24" fmla="*/ 323 w 2054"/>
                  <a:gd name="T25" fmla="*/ 300 h 946"/>
                  <a:gd name="T26" fmla="*/ 8 w 2054"/>
                  <a:gd name="T27" fmla="*/ 804 h 946"/>
                  <a:gd name="T28" fmla="*/ 6 w 2054"/>
                  <a:gd name="T29" fmla="*/ 839 h 946"/>
                  <a:gd name="T30" fmla="*/ 35 w 2054"/>
                  <a:gd name="T31" fmla="*/ 857 h 946"/>
                  <a:gd name="T32" fmla="*/ 65 w 2054"/>
                  <a:gd name="T33" fmla="*/ 840 h 946"/>
                  <a:gd name="T34" fmla="*/ 380 w 2054"/>
                  <a:gd name="T35" fmla="*/ 337 h 946"/>
                  <a:gd name="T36" fmla="*/ 423 w 2054"/>
                  <a:gd name="T37" fmla="*/ 305 h 946"/>
                  <a:gd name="T38" fmla="*/ 465 w 2054"/>
                  <a:gd name="T39" fmla="*/ 337 h 946"/>
                  <a:gd name="T40" fmla="*/ 557 w 2054"/>
                  <a:gd name="T41" fmla="*/ 490 h 946"/>
                  <a:gd name="T42" fmla="*/ 658 w 2054"/>
                  <a:gd name="T43" fmla="*/ 558 h 946"/>
                  <a:gd name="T44" fmla="*/ 765 w 2054"/>
                  <a:gd name="T45" fmla="*/ 501 h 946"/>
                  <a:gd name="T46" fmla="*/ 1066 w 2054"/>
                  <a:gd name="T47" fmla="*/ 100 h 946"/>
                  <a:gd name="T48" fmla="*/ 1113 w 2054"/>
                  <a:gd name="T49" fmla="*/ 72 h 946"/>
                  <a:gd name="T50" fmla="*/ 1156 w 2054"/>
                  <a:gd name="T51" fmla="*/ 107 h 946"/>
                  <a:gd name="T52" fmla="*/ 1568 w 2054"/>
                  <a:gd name="T53" fmla="*/ 873 h 946"/>
                  <a:gd name="T54" fmla="*/ 1667 w 2054"/>
                  <a:gd name="T55" fmla="*/ 945 h 946"/>
                  <a:gd name="T56" fmla="*/ 1678 w 2054"/>
                  <a:gd name="T57" fmla="*/ 946 h 946"/>
                  <a:gd name="T58" fmla="*/ 1778 w 2054"/>
                  <a:gd name="T59" fmla="*/ 896 h 946"/>
                  <a:gd name="T60" fmla="*/ 2042 w 2054"/>
                  <a:gd name="T61" fmla="*/ 588 h 946"/>
                  <a:gd name="T62" fmla="*/ 2039 w 2054"/>
                  <a:gd name="T63" fmla="*/ 540 h 946"/>
                  <a:gd name="T64" fmla="*/ 1990 w 2054"/>
                  <a:gd name="T65" fmla="*/ 544 h 946"/>
                  <a:gd name="T66" fmla="*/ 1990 w 2054"/>
                  <a:gd name="T67" fmla="*/ 544 h 946"/>
                  <a:gd name="T68" fmla="*/ 1990 w 2054"/>
                  <a:gd name="T69" fmla="*/ 54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4" h="946">
                    <a:moveTo>
                      <a:pt x="1990" y="544"/>
                    </a:moveTo>
                    <a:cubicBezTo>
                      <a:pt x="1726" y="851"/>
                      <a:pt x="1726" y="851"/>
                      <a:pt x="1726" y="851"/>
                    </a:cubicBezTo>
                    <a:cubicBezTo>
                      <a:pt x="1710" y="870"/>
                      <a:pt x="1691" y="880"/>
                      <a:pt x="1674" y="878"/>
                    </a:cubicBezTo>
                    <a:cubicBezTo>
                      <a:pt x="1656" y="876"/>
                      <a:pt x="1640" y="863"/>
                      <a:pt x="1628" y="841"/>
                    </a:cubicBezTo>
                    <a:cubicBezTo>
                      <a:pt x="1216" y="74"/>
                      <a:pt x="1216" y="74"/>
                      <a:pt x="1216" y="74"/>
                    </a:cubicBezTo>
                    <a:cubicBezTo>
                      <a:pt x="1193" y="32"/>
                      <a:pt x="1158" y="7"/>
                      <a:pt x="1118" y="4"/>
                    </a:cubicBezTo>
                    <a:cubicBezTo>
                      <a:pt x="1079" y="0"/>
                      <a:pt x="1040" y="21"/>
                      <a:pt x="1012" y="59"/>
                    </a:cubicBezTo>
                    <a:cubicBezTo>
                      <a:pt x="711" y="460"/>
                      <a:pt x="711" y="460"/>
                      <a:pt x="711" y="460"/>
                    </a:cubicBezTo>
                    <a:cubicBezTo>
                      <a:pt x="696" y="480"/>
                      <a:pt x="677" y="490"/>
                      <a:pt x="661" y="489"/>
                    </a:cubicBezTo>
                    <a:cubicBezTo>
                      <a:pt x="644" y="489"/>
                      <a:pt x="628" y="477"/>
                      <a:pt x="615" y="455"/>
                    </a:cubicBezTo>
                    <a:cubicBezTo>
                      <a:pt x="523" y="302"/>
                      <a:pt x="523" y="302"/>
                      <a:pt x="523" y="302"/>
                    </a:cubicBezTo>
                    <a:cubicBezTo>
                      <a:pt x="499" y="261"/>
                      <a:pt x="462" y="237"/>
                      <a:pt x="423" y="237"/>
                    </a:cubicBezTo>
                    <a:cubicBezTo>
                      <a:pt x="382" y="236"/>
                      <a:pt x="348" y="260"/>
                      <a:pt x="323" y="300"/>
                    </a:cubicBezTo>
                    <a:cubicBezTo>
                      <a:pt x="8" y="804"/>
                      <a:pt x="8" y="804"/>
                      <a:pt x="8" y="804"/>
                    </a:cubicBezTo>
                    <a:cubicBezTo>
                      <a:pt x="1" y="815"/>
                      <a:pt x="0" y="828"/>
                      <a:pt x="6" y="839"/>
                    </a:cubicBezTo>
                    <a:cubicBezTo>
                      <a:pt x="11" y="850"/>
                      <a:pt x="23" y="857"/>
                      <a:pt x="35" y="857"/>
                    </a:cubicBezTo>
                    <a:cubicBezTo>
                      <a:pt x="48" y="858"/>
                      <a:pt x="59" y="851"/>
                      <a:pt x="65" y="840"/>
                    </a:cubicBezTo>
                    <a:cubicBezTo>
                      <a:pt x="380" y="337"/>
                      <a:pt x="380" y="337"/>
                      <a:pt x="380" y="337"/>
                    </a:cubicBezTo>
                    <a:cubicBezTo>
                      <a:pt x="393" y="317"/>
                      <a:pt x="409" y="305"/>
                      <a:pt x="423" y="305"/>
                    </a:cubicBezTo>
                    <a:cubicBezTo>
                      <a:pt x="437" y="305"/>
                      <a:pt x="453" y="317"/>
                      <a:pt x="465" y="337"/>
                    </a:cubicBezTo>
                    <a:cubicBezTo>
                      <a:pt x="557" y="490"/>
                      <a:pt x="557" y="490"/>
                      <a:pt x="557" y="490"/>
                    </a:cubicBezTo>
                    <a:cubicBezTo>
                      <a:pt x="581" y="531"/>
                      <a:pt x="618" y="556"/>
                      <a:pt x="658" y="558"/>
                    </a:cubicBezTo>
                    <a:cubicBezTo>
                      <a:pt x="698" y="559"/>
                      <a:pt x="737" y="539"/>
                      <a:pt x="765" y="501"/>
                    </a:cubicBezTo>
                    <a:cubicBezTo>
                      <a:pt x="1066" y="100"/>
                      <a:pt x="1066" y="100"/>
                      <a:pt x="1066" y="100"/>
                    </a:cubicBezTo>
                    <a:cubicBezTo>
                      <a:pt x="1081" y="81"/>
                      <a:pt x="1098" y="70"/>
                      <a:pt x="1113" y="72"/>
                    </a:cubicBezTo>
                    <a:cubicBezTo>
                      <a:pt x="1129" y="73"/>
                      <a:pt x="1144" y="85"/>
                      <a:pt x="1156" y="107"/>
                    </a:cubicBezTo>
                    <a:cubicBezTo>
                      <a:pt x="1568" y="873"/>
                      <a:pt x="1568" y="873"/>
                      <a:pt x="1568" y="873"/>
                    </a:cubicBezTo>
                    <a:cubicBezTo>
                      <a:pt x="1591" y="915"/>
                      <a:pt x="1627" y="941"/>
                      <a:pt x="1667" y="945"/>
                    </a:cubicBezTo>
                    <a:cubicBezTo>
                      <a:pt x="1671" y="946"/>
                      <a:pt x="1674" y="946"/>
                      <a:pt x="1678" y="946"/>
                    </a:cubicBezTo>
                    <a:cubicBezTo>
                      <a:pt x="1714" y="946"/>
                      <a:pt x="1750" y="928"/>
                      <a:pt x="1778" y="896"/>
                    </a:cubicBezTo>
                    <a:cubicBezTo>
                      <a:pt x="2042" y="588"/>
                      <a:pt x="2042" y="588"/>
                      <a:pt x="2042" y="588"/>
                    </a:cubicBezTo>
                    <a:cubicBezTo>
                      <a:pt x="2054" y="574"/>
                      <a:pt x="2053" y="552"/>
                      <a:pt x="2039" y="540"/>
                    </a:cubicBezTo>
                    <a:cubicBezTo>
                      <a:pt x="2024" y="528"/>
                      <a:pt x="2003" y="530"/>
                      <a:pt x="1990" y="544"/>
                    </a:cubicBezTo>
                    <a:close/>
                    <a:moveTo>
                      <a:pt x="1990" y="544"/>
                    </a:moveTo>
                    <a:cubicBezTo>
                      <a:pt x="1990" y="544"/>
                      <a:pt x="1990" y="544"/>
                      <a:pt x="1990" y="5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sp>
            <p:nvSpPr>
              <p:cNvPr id="22" name="Freeform 6"/>
              <p:cNvSpPr>
                <a:spLocks noEditPoints="1"/>
              </p:cNvSpPr>
              <p:nvPr/>
            </p:nvSpPr>
            <p:spPr bwMode="auto">
              <a:xfrm>
                <a:off x="2632075" y="2773363"/>
                <a:ext cx="633413" cy="569912"/>
              </a:xfrm>
              <a:custGeom>
                <a:avLst/>
                <a:gdLst>
                  <a:gd name="T0" fmla="*/ 2564 w 2731"/>
                  <a:gd name="T1" fmla="*/ 0 h 2458"/>
                  <a:gd name="T2" fmla="*/ 167 w 2731"/>
                  <a:gd name="T3" fmla="*/ 0 h 2458"/>
                  <a:gd name="T4" fmla="*/ 0 w 2731"/>
                  <a:gd name="T5" fmla="*/ 188 h 2458"/>
                  <a:gd name="T6" fmla="*/ 0 w 2731"/>
                  <a:gd name="T7" fmla="*/ 1792 h 2458"/>
                  <a:gd name="T8" fmla="*/ 167 w 2731"/>
                  <a:gd name="T9" fmla="*/ 1980 h 2458"/>
                  <a:gd name="T10" fmla="*/ 1297 w 2731"/>
                  <a:gd name="T11" fmla="*/ 1980 h 2458"/>
                  <a:gd name="T12" fmla="*/ 1297 w 2731"/>
                  <a:gd name="T13" fmla="*/ 2321 h 2458"/>
                  <a:gd name="T14" fmla="*/ 887 w 2731"/>
                  <a:gd name="T15" fmla="*/ 2321 h 2458"/>
                  <a:gd name="T16" fmla="*/ 819 w 2731"/>
                  <a:gd name="T17" fmla="*/ 2389 h 2458"/>
                  <a:gd name="T18" fmla="*/ 887 w 2731"/>
                  <a:gd name="T19" fmla="*/ 2458 h 2458"/>
                  <a:gd name="T20" fmla="*/ 1843 w 2731"/>
                  <a:gd name="T21" fmla="*/ 2458 h 2458"/>
                  <a:gd name="T22" fmla="*/ 1911 w 2731"/>
                  <a:gd name="T23" fmla="*/ 2389 h 2458"/>
                  <a:gd name="T24" fmla="*/ 1843 w 2731"/>
                  <a:gd name="T25" fmla="*/ 2321 h 2458"/>
                  <a:gd name="T26" fmla="*/ 1434 w 2731"/>
                  <a:gd name="T27" fmla="*/ 2321 h 2458"/>
                  <a:gd name="T28" fmla="*/ 1434 w 2731"/>
                  <a:gd name="T29" fmla="*/ 1980 h 2458"/>
                  <a:gd name="T30" fmla="*/ 2564 w 2731"/>
                  <a:gd name="T31" fmla="*/ 1980 h 2458"/>
                  <a:gd name="T32" fmla="*/ 2731 w 2731"/>
                  <a:gd name="T33" fmla="*/ 1792 h 2458"/>
                  <a:gd name="T34" fmla="*/ 2731 w 2731"/>
                  <a:gd name="T35" fmla="*/ 188 h 2458"/>
                  <a:gd name="T36" fmla="*/ 2564 w 2731"/>
                  <a:gd name="T37" fmla="*/ 0 h 2458"/>
                  <a:gd name="T38" fmla="*/ 2594 w 2731"/>
                  <a:gd name="T39" fmla="*/ 1792 h 2458"/>
                  <a:gd name="T40" fmla="*/ 2564 w 2731"/>
                  <a:gd name="T41" fmla="*/ 1843 h 2458"/>
                  <a:gd name="T42" fmla="*/ 167 w 2731"/>
                  <a:gd name="T43" fmla="*/ 1843 h 2458"/>
                  <a:gd name="T44" fmla="*/ 137 w 2731"/>
                  <a:gd name="T45" fmla="*/ 1792 h 2458"/>
                  <a:gd name="T46" fmla="*/ 137 w 2731"/>
                  <a:gd name="T47" fmla="*/ 188 h 2458"/>
                  <a:gd name="T48" fmla="*/ 167 w 2731"/>
                  <a:gd name="T49" fmla="*/ 137 h 2458"/>
                  <a:gd name="T50" fmla="*/ 2564 w 2731"/>
                  <a:gd name="T51" fmla="*/ 137 h 2458"/>
                  <a:gd name="T52" fmla="*/ 2594 w 2731"/>
                  <a:gd name="T53" fmla="*/ 188 h 2458"/>
                  <a:gd name="T54" fmla="*/ 2594 w 2731"/>
                  <a:gd name="T55" fmla="*/ 1792 h 2458"/>
                  <a:gd name="T56" fmla="*/ 2594 w 2731"/>
                  <a:gd name="T57" fmla="*/ 1792 h 2458"/>
                  <a:gd name="T58" fmla="*/ 2594 w 2731"/>
                  <a:gd name="T59" fmla="*/ 179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1" h="2458">
                    <a:moveTo>
                      <a:pt x="2564" y="0"/>
                    </a:moveTo>
                    <a:cubicBezTo>
                      <a:pt x="167" y="0"/>
                      <a:pt x="167" y="0"/>
                      <a:pt x="167" y="0"/>
                    </a:cubicBezTo>
                    <a:cubicBezTo>
                      <a:pt x="75" y="0"/>
                      <a:pt x="0" y="84"/>
                      <a:pt x="0" y="188"/>
                    </a:cubicBezTo>
                    <a:cubicBezTo>
                      <a:pt x="0" y="1792"/>
                      <a:pt x="0" y="1792"/>
                      <a:pt x="0" y="1792"/>
                    </a:cubicBezTo>
                    <a:cubicBezTo>
                      <a:pt x="0" y="1896"/>
                      <a:pt x="75" y="1980"/>
                      <a:pt x="167" y="1980"/>
                    </a:cubicBezTo>
                    <a:cubicBezTo>
                      <a:pt x="1297" y="1980"/>
                      <a:pt x="1297" y="1980"/>
                      <a:pt x="1297" y="1980"/>
                    </a:cubicBezTo>
                    <a:cubicBezTo>
                      <a:pt x="1297" y="2321"/>
                      <a:pt x="1297" y="2321"/>
                      <a:pt x="1297" y="2321"/>
                    </a:cubicBezTo>
                    <a:cubicBezTo>
                      <a:pt x="887" y="2321"/>
                      <a:pt x="887" y="2321"/>
                      <a:pt x="887" y="2321"/>
                    </a:cubicBezTo>
                    <a:cubicBezTo>
                      <a:pt x="850" y="2321"/>
                      <a:pt x="819" y="2352"/>
                      <a:pt x="819" y="2389"/>
                    </a:cubicBezTo>
                    <a:cubicBezTo>
                      <a:pt x="819" y="2427"/>
                      <a:pt x="850" y="2458"/>
                      <a:pt x="887" y="2458"/>
                    </a:cubicBezTo>
                    <a:cubicBezTo>
                      <a:pt x="1843" y="2458"/>
                      <a:pt x="1843" y="2458"/>
                      <a:pt x="1843" y="2458"/>
                    </a:cubicBezTo>
                    <a:cubicBezTo>
                      <a:pt x="1881" y="2458"/>
                      <a:pt x="1911" y="2427"/>
                      <a:pt x="1911" y="2389"/>
                    </a:cubicBezTo>
                    <a:cubicBezTo>
                      <a:pt x="1911" y="2352"/>
                      <a:pt x="1881" y="2321"/>
                      <a:pt x="1843" y="2321"/>
                    </a:cubicBezTo>
                    <a:cubicBezTo>
                      <a:pt x="1434" y="2321"/>
                      <a:pt x="1434" y="2321"/>
                      <a:pt x="1434" y="2321"/>
                    </a:cubicBezTo>
                    <a:cubicBezTo>
                      <a:pt x="1434" y="1980"/>
                      <a:pt x="1434" y="1980"/>
                      <a:pt x="1434" y="1980"/>
                    </a:cubicBezTo>
                    <a:cubicBezTo>
                      <a:pt x="2564" y="1980"/>
                      <a:pt x="2564" y="1980"/>
                      <a:pt x="2564" y="1980"/>
                    </a:cubicBezTo>
                    <a:cubicBezTo>
                      <a:pt x="2656" y="1980"/>
                      <a:pt x="2731" y="1896"/>
                      <a:pt x="2731" y="1792"/>
                    </a:cubicBezTo>
                    <a:cubicBezTo>
                      <a:pt x="2731" y="188"/>
                      <a:pt x="2731" y="188"/>
                      <a:pt x="2731" y="188"/>
                    </a:cubicBezTo>
                    <a:cubicBezTo>
                      <a:pt x="2731" y="84"/>
                      <a:pt x="2656" y="0"/>
                      <a:pt x="2564" y="0"/>
                    </a:cubicBezTo>
                    <a:close/>
                    <a:moveTo>
                      <a:pt x="2594" y="1792"/>
                    </a:moveTo>
                    <a:cubicBezTo>
                      <a:pt x="2594" y="1823"/>
                      <a:pt x="2576" y="1843"/>
                      <a:pt x="2564" y="1843"/>
                    </a:cubicBezTo>
                    <a:cubicBezTo>
                      <a:pt x="167" y="1843"/>
                      <a:pt x="167" y="1843"/>
                      <a:pt x="167" y="1843"/>
                    </a:cubicBezTo>
                    <a:cubicBezTo>
                      <a:pt x="154" y="1843"/>
                      <a:pt x="137" y="1823"/>
                      <a:pt x="137" y="1792"/>
                    </a:cubicBezTo>
                    <a:cubicBezTo>
                      <a:pt x="137" y="188"/>
                      <a:pt x="137" y="188"/>
                      <a:pt x="137" y="188"/>
                    </a:cubicBezTo>
                    <a:cubicBezTo>
                      <a:pt x="137" y="156"/>
                      <a:pt x="154" y="137"/>
                      <a:pt x="167" y="137"/>
                    </a:cubicBezTo>
                    <a:cubicBezTo>
                      <a:pt x="2564" y="137"/>
                      <a:pt x="2564" y="137"/>
                      <a:pt x="2564" y="137"/>
                    </a:cubicBezTo>
                    <a:cubicBezTo>
                      <a:pt x="2576" y="137"/>
                      <a:pt x="2594" y="156"/>
                      <a:pt x="2594" y="188"/>
                    </a:cubicBezTo>
                    <a:lnTo>
                      <a:pt x="2594" y="1792"/>
                    </a:lnTo>
                    <a:close/>
                    <a:moveTo>
                      <a:pt x="2594" y="1792"/>
                    </a:moveTo>
                    <a:cubicBezTo>
                      <a:pt x="2594" y="1792"/>
                      <a:pt x="2594" y="1792"/>
                      <a:pt x="2594" y="17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grpSp>
        <p:sp>
          <p:nvSpPr>
            <p:cNvPr id="20" name="椭圆 19"/>
            <p:cNvSpPr/>
            <p:nvPr/>
          </p:nvSpPr>
          <p:spPr>
            <a:xfrm>
              <a:off x="2629887" y="2856180"/>
              <a:ext cx="703864" cy="70386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25" name="任意多边形: 形状 24"/>
          <p:cNvSpPr/>
          <p:nvPr/>
        </p:nvSpPr>
        <p:spPr>
          <a:xfrm>
            <a:off x="6369140" y="624274"/>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34992 h 1629846"/>
              <a:gd name="connsiteX8" fmla="*/ 0 w 4587537"/>
              <a:gd name="connsiteY8" fmla="*/ 1034992 h 1629846"/>
              <a:gd name="connsiteX9" fmla="*/ 414567 w 4587537"/>
              <a:gd name="connsiteY9" fmla="*/ 736770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34992"/>
                </a:lnTo>
                <a:lnTo>
                  <a:pt x="0" y="1034992"/>
                </a:lnTo>
                <a:lnTo>
                  <a:pt x="414567" y="736770"/>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矩形 25"/>
          <p:cNvSpPr/>
          <p:nvPr/>
        </p:nvSpPr>
        <p:spPr>
          <a:xfrm>
            <a:off x="6957331" y="84041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6957331" y="1179269"/>
            <a:ext cx="3825722" cy="73956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欧美等国家率先进入</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web2.0</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的时代，网络的普及率迅速增加，欧美政府为了解决人才流失和就业率低的问题，大力推广网上招聘系统的应用。</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任意多边形: 形状 32"/>
          <p:cNvSpPr/>
          <p:nvPr/>
        </p:nvSpPr>
        <p:spPr>
          <a:xfrm>
            <a:off x="5843234" y="4998663"/>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29355 h 1629846"/>
              <a:gd name="connsiteX8" fmla="*/ 0 w 4587537"/>
              <a:gd name="connsiteY8" fmla="*/ 731133 h 1629846"/>
              <a:gd name="connsiteX9" fmla="*/ 414567 w 4587537"/>
              <a:gd name="connsiteY9" fmla="*/ 731133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29355"/>
                </a:lnTo>
                <a:lnTo>
                  <a:pt x="0" y="731133"/>
                </a:lnTo>
                <a:lnTo>
                  <a:pt x="414567" y="731133"/>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4" name="矩形 33"/>
          <p:cNvSpPr/>
          <p:nvPr/>
        </p:nvSpPr>
        <p:spPr>
          <a:xfrm>
            <a:off x="6408706" y="501649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rPr>
              <a:t>相关研究</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6499476" y="5443851"/>
            <a:ext cx="3825720" cy="51796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随着互联网的进一步发展，网上招聘系统已经凭借着他的诸多优势逐渐取代了传统的招聘形式。</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1" name="任意多边形: 形状 40"/>
          <p:cNvSpPr/>
          <p:nvPr/>
        </p:nvSpPr>
        <p:spPr>
          <a:xfrm>
            <a:off x="6805087" y="2584037"/>
            <a:ext cx="4590262" cy="2085568"/>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2" name="矩形 41"/>
          <p:cNvSpPr/>
          <p:nvPr/>
        </p:nvSpPr>
        <p:spPr>
          <a:xfrm>
            <a:off x="7516702" y="272254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p:nvSpPr>
        <p:spPr>
          <a:xfrm>
            <a:off x="7516702" y="3143655"/>
            <a:ext cx="3825721" cy="1182760"/>
          </a:xfrm>
          <a:prstGeom prst="rect">
            <a:avLst/>
          </a:prstGeom>
        </p:spPr>
        <p:txBody>
          <a:bodyPr wrap="square">
            <a:spAutoFit/>
          </a:bodyPr>
          <a:lstStyle/>
          <a:p>
            <a:pPr>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改革开放以来我国综合国力显著提升，伴随着综合国力的提升，信息化的普及也越来越广泛，越来越多的人愿意在网上交友、网上购物从事一些社会活动。互联网已经走进千家万户，人们已经离不开互联网。网上招聘抓住了互联网蓬勃发展的机遇，</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正在蓬勃发展。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grpSp>
        <p:nvGrpSpPr>
          <p:cNvPr id="45" name="组合 44"/>
          <p:cNvGrpSpPr/>
          <p:nvPr/>
        </p:nvGrpSpPr>
        <p:grpSpPr>
          <a:xfrm>
            <a:off x="6306120" y="3310458"/>
            <a:ext cx="242796" cy="242796"/>
            <a:chOff x="5902644" y="1675598"/>
            <a:chExt cx="242796" cy="242796"/>
          </a:xfrm>
        </p:grpSpPr>
        <p:sp>
          <p:nvSpPr>
            <p:cNvPr id="46" name="椭圆 45"/>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7" name="椭圆 46"/>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48" name="组合 47"/>
          <p:cNvGrpSpPr/>
          <p:nvPr/>
        </p:nvGrpSpPr>
        <p:grpSpPr>
          <a:xfrm>
            <a:off x="5548211" y="1723598"/>
            <a:ext cx="597230" cy="4011901"/>
            <a:chOff x="5902644" y="1224544"/>
            <a:chExt cx="597230" cy="4011901"/>
          </a:xfrm>
        </p:grpSpPr>
        <p:grpSp>
          <p:nvGrpSpPr>
            <p:cNvPr id="49" name="组合 48"/>
            <p:cNvGrpSpPr/>
            <p:nvPr/>
          </p:nvGrpSpPr>
          <p:grpSpPr>
            <a:xfrm>
              <a:off x="6257078" y="1224544"/>
              <a:ext cx="242796" cy="242796"/>
              <a:chOff x="6257078" y="1224544"/>
              <a:chExt cx="242796" cy="242796"/>
            </a:xfrm>
          </p:grpSpPr>
          <p:sp>
            <p:nvSpPr>
              <p:cNvPr id="53" name="椭圆 52"/>
              <p:cNvSpPr/>
              <p:nvPr/>
            </p:nvSpPr>
            <p:spPr>
              <a:xfrm>
                <a:off x="6257078" y="1224544"/>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4" name="椭圆 53"/>
              <p:cNvSpPr/>
              <p:nvPr/>
            </p:nvSpPr>
            <p:spPr>
              <a:xfrm>
                <a:off x="6306517" y="1273984"/>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50" name="组合 49"/>
            <p:cNvGrpSpPr/>
            <p:nvPr/>
          </p:nvGrpSpPr>
          <p:grpSpPr>
            <a:xfrm>
              <a:off x="5902644" y="4993649"/>
              <a:ext cx="242796" cy="242796"/>
              <a:chOff x="5902644" y="1675598"/>
              <a:chExt cx="242796" cy="242796"/>
            </a:xfrm>
          </p:grpSpPr>
          <p:sp>
            <p:nvSpPr>
              <p:cNvPr id="51" name="椭圆 50"/>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2" name="椭圆 51"/>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cxnSp>
        <p:nvCxnSpPr>
          <p:cNvPr id="55" name="直接连接符 54"/>
          <p:cNvCxnSpPr/>
          <p:nvPr/>
        </p:nvCxnSpPr>
        <p:spPr>
          <a:xfrm>
            <a:off x="8096637" y="928763"/>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670144" y="2825088"/>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931963" y="5084389"/>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62" name="science-lab_79647"/>
          <p:cNvSpPr>
            <a:spLocks noChangeAspect="1"/>
          </p:cNvSpPr>
          <p:nvPr/>
        </p:nvSpPr>
        <p:spPr bwMode="auto">
          <a:xfrm>
            <a:off x="8790993" y="2734147"/>
            <a:ext cx="242030" cy="287085"/>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3" name="science-symbol_77514"/>
          <p:cNvSpPr>
            <a:spLocks noChangeAspect="1"/>
          </p:cNvSpPr>
          <p:nvPr/>
        </p:nvSpPr>
        <p:spPr bwMode="auto">
          <a:xfrm>
            <a:off x="8190146" y="917801"/>
            <a:ext cx="283898" cy="236297"/>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4" name="scientific-test-tubes-with-liquids_40384"/>
          <p:cNvSpPr>
            <a:spLocks noChangeAspect="1"/>
          </p:cNvSpPr>
          <p:nvPr/>
        </p:nvSpPr>
        <p:spPr bwMode="auto">
          <a:xfrm>
            <a:off x="8275519" y="5038336"/>
            <a:ext cx="273634" cy="240986"/>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后续计划</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矩形 25"/>
          <p:cNvSpPr/>
          <p:nvPr/>
        </p:nvSpPr>
        <p:spPr>
          <a:xfrm>
            <a:off x="1379538" y="2737009"/>
            <a:ext cx="2528319" cy="655116"/>
          </a:xfrm>
          <a:prstGeom prst="rect">
            <a:avLst/>
          </a:prstGeom>
        </p:spPr>
        <p:txBody>
          <a:bodyPr wrap="square">
            <a:spAutoFit/>
          </a:bodyPr>
          <a:lstStyle/>
          <a:p>
            <a:pPr>
              <a:lnSpc>
                <a:spcPct val="120000"/>
              </a:lnSpc>
            </a:pPr>
            <a:endParaRPr lang="zh-CN" altLang="en-US" sz="1400" dirty="0">
              <a:solidFill>
                <a:schemeClr val="bg1"/>
              </a:solidFill>
              <a:latin typeface="苹方 中等" panose="020B0400000000000000" pitchFamily="34" charset="-122"/>
              <a:ea typeface="苹方 中等" panose="020B0400000000000000" pitchFamily="34" charset="-122"/>
            </a:endParaRPr>
          </a:p>
          <a:p>
            <a:pPr>
              <a:lnSpc>
                <a:spcPct val="120000"/>
              </a:lnSpc>
            </a:pPr>
            <a:endParaRPr lang="zh-CN" altLang="en-US" dirty="0">
              <a:solidFill>
                <a:schemeClr val="bg1"/>
              </a:solidFill>
              <a:latin typeface="苹方 中等" panose="020B0400000000000000" pitchFamily="34" charset="-122"/>
              <a:ea typeface="苹方 中等" panose="020B0400000000000000" pitchFamily="34" charset="-122"/>
            </a:endParaRPr>
          </a:p>
        </p:txBody>
      </p:sp>
      <p:sp>
        <p:nvSpPr>
          <p:cNvPr id="27" name="矩形 26"/>
          <p:cNvSpPr/>
          <p:nvPr/>
        </p:nvSpPr>
        <p:spPr>
          <a:xfrm>
            <a:off x="4138862" y="1495530"/>
            <a:ext cx="3939735" cy="364395"/>
          </a:xfrm>
          <a:prstGeom prst="rect">
            <a:avLst/>
          </a:prstGeom>
        </p:spPr>
        <p:txBody>
          <a:bodyPr wrap="square">
            <a:spAutoFit/>
          </a:bodyPr>
          <a:lstStyle/>
          <a:p>
            <a:pPr>
              <a:lnSpc>
                <a:spcPct val="120000"/>
              </a:lnSpc>
            </a:pP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1482292" y="5434014"/>
            <a:ext cx="617972" cy="66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nvSpPr>
        <p:spPr>
          <a:xfrm>
            <a:off x="895350" y="1163955"/>
            <a:ext cx="10621645" cy="53975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ctr">
              <a:buFont typeface="Wingdings" panose="05000000000000000000" charset="0"/>
              <a:buChar char="u"/>
            </a:pPr>
            <a:r>
              <a:rPr lang="en-US" altLang="zh-CN" sz="2400" dirty="0">
                <a:sym typeface="+mn-ea"/>
              </a:rPr>
              <a:t>	</a:t>
            </a:r>
            <a:r>
              <a:rPr lang="zh-CN" altLang="zh-CN" sz="2400" dirty="0">
                <a:sym typeface="+mn-ea"/>
              </a:rPr>
              <a:t>经过测试，该手机银行客户端系统的理财、充值提现以及后管功能正常，用户界面仍需改进系统的页面和布局不够精美，继续改进</a:t>
            </a:r>
            <a:endParaRPr lang="zh-CN" altLang="zh-CN" sz="2400" dirty="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478969" y="3464524"/>
            <a:ext cx="3005951" cy="904863"/>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结论与展望</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354915" y="4605221"/>
            <a:ext cx="595035" cy="364395"/>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总结</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6326953" y="4605220"/>
            <a:ext cx="595035" cy="364395"/>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致谢</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Solution and summary</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6" name="直接连接符 25"/>
          <p:cNvCxnSpPr/>
          <p:nvPr/>
        </p:nvCxnSpPr>
        <p:spPr>
          <a:xfrm flipH="1">
            <a:off x="6087645" y="4694871"/>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803303"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05</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514"/>
    </mc:Choice>
    <mc:Fallback>
      <p:transition spd="slow" advTm="251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57885" y="2962275"/>
            <a:ext cx="10621645" cy="28346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后续计划</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矩形 25"/>
          <p:cNvSpPr/>
          <p:nvPr/>
        </p:nvSpPr>
        <p:spPr>
          <a:xfrm>
            <a:off x="1379538" y="2737009"/>
            <a:ext cx="2528319" cy="655116"/>
          </a:xfrm>
          <a:prstGeom prst="rect">
            <a:avLst/>
          </a:prstGeom>
        </p:spPr>
        <p:txBody>
          <a:bodyPr wrap="square">
            <a:spAutoFit/>
          </a:bodyPr>
          <a:lstStyle/>
          <a:p>
            <a:pPr>
              <a:lnSpc>
                <a:spcPct val="120000"/>
              </a:lnSpc>
            </a:pPr>
            <a:endParaRPr lang="zh-CN" altLang="en-US" sz="1400" dirty="0">
              <a:solidFill>
                <a:schemeClr val="bg1"/>
              </a:solidFill>
              <a:latin typeface="苹方 中等" panose="020B0400000000000000" pitchFamily="34" charset="-122"/>
              <a:ea typeface="苹方 中等" panose="020B0400000000000000" pitchFamily="34" charset="-122"/>
            </a:endParaRPr>
          </a:p>
          <a:p>
            <a:pPr>
              <a:lnSpc>
                <a:spcPct val="120000"/>
              </a:lnSpc>
            </a:pPr>
            <a:endParaRPr lang="zh-CN" altLang="en-US" dirty="0">
              <a:solidFill>
                <a:schemeClr val="bg1"/>
              </a:solidFill>
              <a:latin typeface="苹方 中等" panose="020B0400000000000000" pitchFamily="34" charset="-122"/>
              <a:ea typeface="苹方 中等" panose="020B0400000000000000" pitchFamily="34" charset="-122"/>
            </a:endParaRPr>
          </a:p>
        </p:txBody>
      </p:sp>
      <p:sp>
        <p:nvSpPr>
          <p:cNvPr id="27" name="矩形 26"/>
          <p:cNvSpPr/>
          <p:nvPr/>
        </p:nvSpPr>
        <p:spPr>
          <a:xfrm>
            <a:off x="4138862" y="1495530"/>
            <a:ext cx="3939735" cy="364395"/>
          </a:xfrm>
          <a:prstGeom prst="rect">
            <a:avLst/>
          </a:prstGeom>
        </p:spPr>
        <p:txBody>
          <a:bodyPr wrap="square">
            <a:spAutoFit/>
          </a:bodyPr>
          <a:lstStyle/>
          <a:p>
            <a:pPr>
              <a:lnSpc>
                <a:spcPct val="120000"/>
              </a:lnSpc>
            </a:pP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1482292" y="5434014"/>
            <a:ext cx="617972" cy="66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nvSpPr>
        <p:spPr>
          <a:xfrm>
            <a:off x="949325" y="1193165"/>
            <a:ext cx="10621645" cy="12388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 name="文本框 4"/>
          <p:cNvSpPr txBox="1"/>
          <p:nvPr/>
        </p:nvSpPr>
        <p:spPr>
          <a:xfrm>
            <a:off x="1081405" y="3063875"/>
            <a:ext cx="3388360" cy="2245360"/>
          </a:xfrm>
          <a:prstGeom prst="rect">
            <a:avLst/>
          </a:prstGeom>
          <a:noFill/>
        </p:spPr>
        <p:txBody>
          <a:bodyPr wrap="square" rtlCol="0" anchor="t">
            <a:spAutoFit/>
          </a:bodyPr>
          <a:p>
            <a:pPr marL="285750" indent="-285750" algn="ctr">
              <a:buFont typeface="Wingdings" panose="05000000000000000000" charset="0"/>
              <a:buChar char="Ø"/>
            </a:pPr>
            <a:r>
              <a:rPr lang="zh-CN" altLang="zh-CN" sz="2800" dirty="0">
                <a:solidFill>
                  <a:schemeClr val="bg1"/>
                </a:solidFill>
                <a:sym typeface="+mn-ea"/>
              </a:rPr>
              <a:t>优化</a:t>
            </a:r>
            <a:r>
              <a:rPr lang="zh-CN" altLang="zh-CN" sz="2800" dirty="0">
                <a:solidFill>
                  <a:schemeClr val="bg1"/>
                </a:solidFill>
                <a:sym typeface="+mn-ea"/>
              </a:rPr>
              <a:t>用户的体验</a:t>
            </a:r>
            <a:endParaRPr lang="zh-CN" altLang="zh-CN" sz="2800" dirty="0">
              <a:solidFill>
                <a:schemeClr val="bg1"/>
              </a:solidFill>
              <a:sym typeface="+mn-ea"/>
            </a:endParaRPr>
          </a:p>
          <a:p>
            <a:pPr marL="285750" indent="-285750" algn="ctr">
              <a:buFont typeface="Wingdings" panose="05000000000000000000" charset="0"/>
              <a:buChar char="Ø"/>
            </a:pPr>
            <a:endParaRPr lang="zh-CN" altLang="zh-CN" sz="2800" dirty="0">
              <a:solidFill>
                <a:schemeClr val="bg1"/>
              </a:solidFill>
              <a:sym typeface="+mn-ea"/>
            </a:endParaRPr>
          </a:p>
          <a:p>
            <a:pPr marL="285750" indent="-285750" algn="ctr">
              <a:buFont typeface="Wingdings" panose="05000000000000000000" charset="0"/>
              <a:buChar char="Ø"/>
            </a:pPr>
            <a:endParaRPr lang="zh-CN" altLang="zh-CN" sz="2800" dirty="0">
              <a:solidFill>
                <a:schemeClr val="bg1"/>
              </a:solidFill>
              <a:sym typeface="+mn-ea"/>
            </a:endParaRPr>
          </a:p>
          <a:p>
            <a:pPr marL="285750" indent="-285750" algn="ctr">
              <a:buFont typeface="Wingdings" panose="05000000000000000000" charset="0"/>
              <a:buChar char="Ø"/>
            </a:pPr>
            <a:endParaRPr lang="zh-CN" altLang="zh-CN" sz="2800" dirty="0">
              <a:solidFill>
                <a:schemeClr val="bg1"/>
              </a:solidFill>
            </a:endParaRPr>
          </a:p>
          <a:p>
            <a:pPr marL="285750" indent="-285750" algn="ctr">
              <a:buFont typeface="Wingdings" panose="05000000000000000000" charset="0"/>
              <a:buChar char="Ø"/>
            </a:pPr>
            <a:r>
              <a:rPr lang="zh-CN" altLang="zh-CN" sz="2800" dirty="0">
                <a:solidFill>
                  <a:schemeClr val="bg1"/>
                </a:solidFill>
                <a:sym typeface="+mn-ea"/>
              </a:rPr>
              <a:t> 加快访问</a:t>
            </a:r>
            <a:r>
              <a:rPr lang="zh-CN" altLang="zh-CN" sz="2800" dirty="0">
                <a:solidFill>
                  <a:schemeClr val="bg1"/>
                </a:solidFill>
                <a:sym typeface="+mn-ea"/>
              </a:rPr>
              <a:t>的性能</a:t>
            </a:r>
            <a:endParaRPr lang="zh-CN" altLang="zh-CN" sz="2800" dirty="0">
              <a:solidFill>
                <a:schemeClr val="bg1"/>
              </a:solidFill>
              <a:sym typeface="+mn-ea"/>
            </a:endParaRPr>
          </a:p>
        </p:txBody>
      </p:sp>
      <p:sp>
        <p:nvSpPr>
          <p:cNvPr id="7" name="矩形 6"/>
          <p:cNvSpPr/>
          <p:nvPr/>
        </p:nvSpPr>
        <p:spPr>
          <a:xfrm>
            <a:off x="1580082" y="3610929"/>
            <a:ext cx="617972" cy="66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3595" y="1040130"/>
            <a:ext cx="10544175" cy="581787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在此次的手机银行客户端</a:t>
            </a:r>
            <a:r>
              <a:rPr lang="zh-CN" altLang="en-US" dirty="0"/>
              <a:t>系统和论文撰写过程中，遇到了很多问题，从选题到查阅资料，论文提纲的确定，初期论文的撰写，中期系统的开发与实现，后期作品的查缺与完善上，同学和指导老师都给予了我极大的支持和关照，感谢大家三个月的悉心陪伴，最后预祝论文答辩成功，感谢老师的观看。</a:t>
            </a:r>
            <a:endParaRPr lang="zh-CN" altLang="en-US" dirty="0"/>
          </a:p>
        </p:txBody>
      </p:sp>
      <p:sp>
        <p:nvSpPr>
          <p:cNvPr id="11" name="文本框 10"/>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总结致谢</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805"/>
    </mc:Choice>
    <mc:Fallback>
      <p:transition spd="slow" advTm="480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52744" y="2198875"/>
            <a:ext cx="7164592" cy="19312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3" name="图片 2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31089" y="13149"/>
            <a:ext cx="12191994" cy="6858000"/>
          </a:xfrm>
          <a:prstGeom prst="rect">
            <a:avLst/>
          </a:prstGeom>
          <a:solidFill>
            <a:schemeClr val="accent1">
              <a:alpha val="0"/>
            </a:schemeClr>
          </a:solidFill>
        </p:spPr>
      </p:pic>
      <p:sp>
        <p:nvSpPr>
          <p:cNvPr id="17" name="矩形 16"/>
          <p:cNvSpPr/>
          <p:nvPr/>
        </p:nvSpPr>
        <p:spPr>
          <a:xfrm>
            <a:off x="2895856" y="2123634"/>
            <a:ext cx="5138401" cy="1569660"/>
          </a:xfrm>
          <a:prstGeom prst="rect">
            <a:avLst/>
          </a:prstGeom>
        </p:spPr>
        <p:txBody>
          <a:bodyPr wrap="square">
            <a:spAutoFit/>
          </a:bodyPr>
          <a:lstStyle/>
          <a:p>
            <a:endParaRPr lang="zh-CN" altLang="en-US" sz="9600" dirty="0">
              <a:solidFill>
                <a:schemeClr val="bg1">
                  <a:lumMod val="50000"/>
                </a:schemeClr>
              </a:solidFill>
            </a:endParaRPr>
          </a:p>
        </p:txBody>
      </p:sp>
      <p:sp>
        <p:nvSpPr>
          <p:cNvPr id="20" name="文本框 19"/>
          <p:cNvSpPr txBox="1"/>
          <p:nvPr/>
        </p:nvSpPr>
        <p:spPr>
          <a:xfrm>
            <a:off x="4501153" y="5941158"/>
            <a:ext cx="142748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答辩人：刘育超</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175376" y="5941158"/>
            <a:ext cx="159385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2020.06.05</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4524528" y="2619406"/>
            <a:ext cx="3509729" cy="1015663"/>
          </a:xfrm>
          <a:prstGeom prst="rect">
            <a:avLst/>
          </a:prstGeom>
        </p:spPr>
        <p:txBody>
          <a:bodyPr wrap="square">
            <a:spAutoFit/>
          </a:bodyPr>
          <a:lstStyle/>
          <a:p>
            <a:pPr fontAlgn="auto">
              <a:spcBef>
                <a:spcPts val="0"/>
              </a:spcBef>
              <a:spcAft>
                <a:spcPts val="0"/>
              </a:spcAft>
              <a:defRPr/>
            </a:pPr>
            <a:r>
              <a:rPr lang="zh-CN" altLang="en-US" sz="6000" b="1" spc="300" dirty="0">
                <a:solidFill>
                  <a:schemeClr val="bg1"/>
                </a:solidFill>
                <a:cs typeface="+mn-ea"/>
                <a:sym typeface="+mn-lt"/>
              </a:rPr>
              <a:t>谢谢欣赏</a:t>
            </a:r>
            <a:endParaRPr lang="zh-CN" altLang="en-US" sz="6000" b="1" spc="300" dirty="0">
              <a:solidFill>
                <a:schemeClr val="bg1"/>
              </a:solidFill>
              <a:cs typeface="+mn-ea"/>
              <a:sym typeface="+mn-lt"/>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936" y="742279"/>
            <a:ext cx="3055172" cy="1440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767" y="3536532"/>
            <a:ext cx="4297652" cy="835998"/>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绪论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421316" y="4680882"/>
            <a:ext cx="1757972" cy="364331"/>
          </a:xfrm>
          <a:prstGeom prst="rect">
            <a:avLst/>
          </a:prstGeom>
          <a:noFill/>
        </p:spPr>
        <p:txBody>
          <a:bodyPr wrap="squar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课题来源及意义</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6266693" y="4671456"/>
            <a:ext cx="1620957" cy="364331"/>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国内外发展现状</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5367114" y="5095215"/>
            <a:ext cx="1620957" cy="364331"/>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系统可行性分析</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070997" y="4218641"/>
            <a:ext cx="4092235" cy="327077"/>
          </a:xfrm>
          <a:prstGeom prst="rect">
            <a:avLst/>
          </a:prstGeom>
        </p:spPr>
        <p:txBody>
          <a:bodyPr wrap="square">
            <a:spAutoFit/>
          </a:bodyPr>
          <a:lstStyle/>
          <a:p>
            <a:pPr algn="ctr">
              <a:lnSpc>
                <a:spcPct val="120000"/>
              </a:lnSpc>
            </a:pPr>
            <a:r>
              <a:rPr lang="en-GB"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Introduction</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3" name="直接连接符 22"/>
          <p:cNvCxnSpPr/>
          <p:nvPr/>
        </p:nvCxnSpPr>
        <p:spPr>
          <a:xfrm flipH="1">
            <a:off x="6077675" y="4791233"/>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01</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pic>
        <p:nvPicPr>
          <p:cNvPr id="16" name="图片 15"/>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2" name="矩形: 圆角 1"/>
          <p:cNvSpPr/>
          <p:nvPr/>
        </p:nvSpPr>
        <p:spPr>
          <a:xfrm>
            <a:off x="858090" y="1723669"/>
            <a:ext cx="10581421"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3" name="文本框 2"/>
          <p:cNvSpPr txBox="1"/>
          <p:nvPr/>
        </p:nvSpPr>
        <p:spPr>
          <a:xfrm>
            <a:off x="1081694" y="310251"/>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课题来源及意义</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11" name="矩形 10"/>
          <p:cNvSpPr/>
          <p:nvPr/>
        </p:nvSpPr>
        <p:spPr>
          <a:xfrm>
            <a:off x="1099997" y="2171448"/>
            <a:ext cx="9829560" cy="31242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随着线上交易和转账的优势越来越明显，相对于线下的费时，不安全的</a:t>
            </a:r>
            <a:r>
              <a:rPr lang="zh-CN" altLang="en-US" sz="1200" u="heavy" dirty="0">
                <a:solidFill>
                  <a:schemeClr val="bg2">
                    <a:lumMod val="50000"/>
                  </a:schemeClr>
                </a:solidFill>
                <a:latin typeface="微软雅黑 Light" panose="020B0502040204020203" pitchFamily="34" charset="-122"/>
                <a:ea typeface="微软雅黑 Light" panose="020B0502040204020203" pitchFamily="34" charset="-122"/>
              </a:rPr>
              <a:t>特点，手机虚拟银行成为了人们生活、投资、理财的刚性需求。</a:t>
            </a:r>
            <a:endParaRPr lang="zh-CN" altLang="en-US" sz="1200" u="heavy"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1269001" y="1855524"/>
            <a:ext cx="1005403" cy="362728"/>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设计背景</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圆角 3"/>
          <p:cNvSpPr/>
          <p:nvPr/>
        </p:nvSpPr>
        <p:spPr>
          <a:xfrm flipV="1">
            <a:off x="858090" y="3140847"/>
            <a:ext cx="10581421"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1201849" y="1925055"/>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6" name="直接连接符 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0" name="椭圆 3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6" name="矩形: 圆角 1"/>
          <p:cNvSpPr/>
          <p:nvPr/>
        </p:nvSpPr>
        <p:spPr>
          <a:xfrm>
            <a:off x="839786" y="4124517"/>
            <a:ext cx="10581421"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7" name="矩形 36"/>
          <p:cNvSpPr/>
          <p:nvPr/>
        </p:nvSpPr>
        <p:spPr>
          <a:xfrm>
            <a:off x="1081693" y="4595353"/>
            <a:ext cx="9829560" cy="755015"/>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金融银行实体经济已向轻型网点转化,目前的金融产业的经济管理内部高层人员已经把重点放在了研发手机设备上的金融银行软件上。当然任何行业都存在这竞争与压力,但当前“大经济世界”下竞争力尤其的激烈,所以,如何运用当下自己拥有的资源以及技术人才开发出符合大众要求且让大家的生活变得更加便利的手机金融银行软件,这个问题已经成为了当下决策者经理们应该解决的问题重中之重,也是应有的题中之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8" name="文本框 37"/>
          <p:cNvSpPr txBox="1"/>
          <p:nvPr/>
        </p:nvSpPr>
        <p:spPr>
          <a:xfrm>
            <a:off x="1250697" y="4279429"/>
            <a:ext cx="1016625" cy="362728"/>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设计意义</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1" name="矩形: 圆角 3"/>
          <p:cNvSpPr/>
          <p:nvPr/>
        </p:nvSpPr>
        <p:spPr>
          <a:xfrm flipV="1">
            <a:off x="839786" y="5564752"/>
            <a:ext cx="10581421"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2" name="矩形: 圆角 28"/>
          <p:cNvSpPr/>
          <p:nvPr/>
        </p:nvSpPr>
        <p:spPr>
          <a:xfrm>
            <a:off x="1183545" y="434896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5659"/>
    </mc:Choice>
    <mc:Fallback>
      <p:transition spd="slow" advTm="15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7103669" y="0"/>
            <a:ext cx="5088512" cy="6858000"/>
          </a:xfrm>
          <a:custGeom>
            <a:avLst/>
            <a:gdLst>
              <a:gd name="connsiteX0" fmla="*/ 1331687 w 5274686"/>
              <a:gd name="connsiteY0" fmla="*/ 0 h 6858000"/>
              <a:gd name="connsiteX1" fmla="*/ 5274686 w 5274686"/>
              <a:gd name="connsiteY1" fmla="*/ 0 h 6858000"/>
              <a:gd name="connsiteX2" fmla="*/ 5274686 w 5274686"/>
              <a:gd name="connsiteY2" fmla="*/ 6858000 h 6858000"/>
              <a:gd name="connsiteX3" fmla="*/ 1331687 w 5274686"/>
              <a:gd name="connsiteY3" fmla="*/ 6858000 h 6858000"/>
              <a:gd name="connsiteX4" fmla="*/ 1320174 w 5274686"/>
              <a:gd name="connsiteY4" fmla="*/ 6845925 h 6858000"/>
              <a:gd name="connsiteX5" fmla="*/ 0 w 5274686"/>
              <a:gd name="connsiteY5" fmla="*/ 3429000 h 6858000"/>
              <a:gd name="connsiteX6" fmla="*/ 1320174 w 5274686"/>
              <a:gd name="connsiteY6" fmla="*/ 120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6" h="6858000">
                <a:moveTo>
                  <a:pt x="1331687" y="0"/>
                </a:moveTo>
                <a:lnTo>
                  <a:pt x="5274686" y="0"/>
                </a:lnTo>
                <a:lnTo>
                  <a:pt x="5274686" y="6858000"/>
                </a:lnTo>
                <a:lnTo>
                  <a:pt x="1331687" y="6858000"/>
                </a:lnTo>
                <a:lnTo>
                  <a:pt x="1320174" y="6845925"/>
                </a:lnTo>
                <a:cubicBezTo>
                  <a:pt x="499928" y="5943453"/>
                  <a:pt x="0" y="4744609"/>
                  <a:pt x="0" y="3429000"/>
                </a:cubicBezTo>
                <a:cubicBezTo>
                  <a:pt x="0" y="2113392"/>
                  <a:pt x="499928" y="914548"/>
                  <a:pt x="1320174" y="12076"/>
                </a:cubicBezTo>
                <a:close/>
              </a:path>
            </a:pathLst>
          </a:custGeom>
          <a:gradFill>
            <a:gsLst>
              <a:gs pos="0">
                <a:srgbClr val="00B0F0">
                  <a:alpha val="0"/>
                </a:srgbClr>
              </a:gs>
              <a:gs pos="100000">
                <a:srgbClr val="008AD3">
                  <a:alpha val="22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任意多边形: 形状 19"/>
          <p:cNvSpPr/>
          <p:nvPr/>
        </p:nvSpPr>
        <p:spPr>
          <a:xfrm>
            <a:off x="-181" y="0"/>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8AD3">
                  <a:alpha val="19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81694" y="3455356"/>
            <a:ext cx="3152487" cy="1641475"/>
          </a:xfrm>
          <a:prstGeom prst="rect">
            <a:avLst/>
          </a:prstGeom>
        </p:spPr>
        <p:txBody>
          <a:bodyPr wrap="square">
            <a:spAutoFit/>
          </a:bodyPr>
          <a:lstStyle/>
          <a:p>
            <a:pPr algn="just">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用手机APP替代银行卡的目标</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just">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全面无卡化的银行</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just">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国内直销银行已多达114家,其中城商行直销银行70家,占比61.4%;农商行直销银行26家,占比22.8%;股份制银行直销银行7家,占比6.1%</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7957819" y="3464226"/>
            <a:ext cx="3152487" cy="1641475"/>
          </a:xfrm>
          <a:prstGeom prst="rect">
            <a:avLst/>
          </a:prstGeom>
        </p:spPr>
        <p:txBody>
          <a:bodyPr wrap="square">
            <a:spAutoFit/>
          </a:bodyPr>
          <a:lstStyle/>
          <a:p>
            <a:pPr algn="r">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美国：</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持有国民银行与州立银行的机构在产品类型上与传统银行无太大区别,而存款机构则更加偏向于吸收存款,这点在嘉信证券旗下Charles Schwab Bank上尤为明显,其存款规模可达1696亿,而贷款规模仅164亿</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081694" y="310251"/>
            <a:ext cx="23164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国内外发展现状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072631" y="2699883"/>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国内相关研究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8472491" y="2697766"/>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国外相关研究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notepad_117869"/>
          <p:cNvSpPr>
            <a:spLocks noChangeAspect="1"/>
          </p:cNvSpPr>
          <p:nvPr/>
        </p:nvSpPr>
        <p:spPr bwMode="auto">
          <a:xfrm>
            <a:off x="1163638" y="1623603"/>
            <a:ext cx="864944" cy="863600"/>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
        <p:nvSpPr>
          <p:cNvPr id="23" name="evidence_144812"/>
          <p:cNvSpPr>
            <a:spLocks noChangeAspect="1"/>
          </p:cNvSpPr>
          <p:nvPr/>
        </p:nvSpPr>
        <p:spPr bwMode="auto">
          <a:xfrm>
            <a:off x="10311468" y="1636765"/>
            <a:ext cx="707563" cy="850438"/>
          </a:xfrm>
          <a:custGeom>
            <a:avLst/>
            <a:gdLst>
              <a:gd name="connsiteX0" fmla="*/ 112199 w 504966"/>
              <a:gd name="connsiteY0" fmla="*/ 392202 h 606933"/>
              <a:gd name="connsiteX1" fmla="*/ 392767 w 504966"/>
              <a:gd name="connsiteY1" fmla="*/ 392202 h 606933"/>
              <a:gd name="connsiteX2" fmla="*/ 392767 w 504966"/>
              <a:gd name="connsiteY2" fmla="*/ 448231 h 606933"/>
              <a:gd name="connsiteX3" fmla="*/ 112199 w 504966"/>
              <a:gd name="connsiteY3" fmla="*/ 448231 h 606933"/>
              <a:gd name="connsiteX4" fmla="*/ 112199 w 504966"/>
              <a:gd name="connsiteY4" fmla="*/ 280145 h 606933"/>
              <a:gd name="connsiteX5" fmla="*/ 392767 w 504966"/>
              <a:gd name="connsiteY5" fmla="*/ 280145 h 606933"/>
              <a:gd name="connsiteX6" fmla="*/ 392767 w 504966"/>
              <a:gd name="connsiteY6" fmla="*/ 336174 h 606933"/>
              <a:gd name="connsiteX7" fmla="*/ 112199 w 504966"/>
              <a:gd name="connsiteY7" fmla="*/ 336174 h 606933"/>
              <a:gd name="connsiteX8" fmla="*/ 56107 w 504966"/>
              <a:gd name="connsiteY8" fmla="*/ 158702 h 606933"/>
              <a:gd name="connsiteX9" fmla="*/ 56107 w 504966"/>
              <a:gd name="connsiteY9" fmla="*/ 550904 h 606933"/>
              <a:gd name="connsiteX10" fmla="*/ 448859 w 504966"/>
              <a:gd name="connsiteY10" fmla="*/ 550904 h 606933"/>
              <a:gd name="connsiteX11" fmla="*/ 448859 w 504966"/>
              <a:gd name="connsiteY11" fmla="*/ 158702 h 606933"/>
              <a:gd name="connsiteX12" fmla="*/ 336644 w 504966"/>
              <a:gd name="connsiteY12" fmla="*/ 158702 h 606933"/>
              <a:gd name="connsiteX13" fmla="*/ 336644 w 504966"/>
              <a:gd name="connsiteY13" fmla="*/ 168087 h 606933"/>
              <a:gd name="connsiteX14" fmla="*/ 280537 w 504966"/>
              <a:gd name="connsiteY14" fmla="*/ 224116 h 606933"/>
              <a:gd name="connsiteX15" fmla="*/ 224430 w 504966"/>
              <a:gd name="connsiteY15" fmla="*/ 224116 h 606933"/>
              <a:gd name="connsiteX16" fmla="*/ 168322 w 504966"/>
              <a:gd name="connsiteY16" fmla="*/ 168087 h 606933"/>
              <a:gd name="connsiteX17" fmla="*/ 168322 w 504966"/>
              <a:gd name="connsiteY17" fmla="*/ 158702 h 606933"/>
              <a:gd name="connsiteX18" fmla="*/ 224430 w 504966"/>
              <a:gd name="connsiteY18" fmla="*/ 56029 h 606933"/>
              <a:gd name="connsiteX19" fmla="*/ 224430 w 504966"/>
              <a:gd name="connsiteY19" fmla="*/ 168087 h 606933"/>
              <a:gd name="connsiteX20" fmla="*/ 280537 w 504966"/>
              <a:gd name="connsiteY20" fmla="*/ 168087 h 606933"/>
              <a:gd name="connsiteX21" fmla="*/ 280537 w 504966"/>
              <a:gd name="connsiteY21" fmla="*/ 56029 h 606933"/>
              <a:gd name="connsiteX22" fmla="*/ 224430 w 504966"/>
              <a:gd name="connsiteY22" fmla="*/ 0 h 606933"/>
              <a:gd name="connsiteX23" fmla="*/ 280537 w 504966"/>
              <a:gd name="connsiteY23" fmla="*/ 0 h 606933"/>
              <a:gd name="connsiteX24" fmla="*/ 336644 w 504966"/>
              <a:gd name="connsiteY24" fmla="*/ 56029 h 606933"/>
              <a:gd name="connsiteX25" fmla="*/ 336644 w 504966"/>
              <a:gd name="connsiteY25" fmla="*/ 102673 h 606933"/>
              <a:gd name="connsiteX26" fmla="*/ 458117 w 504966"/>
              <a:gd name="connsiteY26" fmla="*/ 102673 h 606933"/>
              <a:gd name="connsiteX27" fmla="*/ 504966 w 504966"/>
              <a:gd name="connsiteY27" fmla="*/ 149457 h 606933"/>
              <a:gd name="connsiteX28" fmla="*/ 504966 w 504966"/>
              <a:gd name="connsiteY28" fmla="*/ 560289 h 606933"/>
              <a:gd name="connsiteX29" fmla="*/ 458117 w 504966"/>
              <a:gd name="connsiteY29" fmla="*/ 606933 h 606933"/>
              <a:gd name="connsiteX30" fmla="*/ 46709 w 504966"/>
              <a:gd name="connsiteY30" fmla="*/ 606933 h 606933"/>
              <a:gd name="connsiteX31" fmla="*/ 0 w 504966"/>
              <a:gd name="connsiteY31" fmla="*/ 560289 h 606933"/>
              <a:gd name="connsiteX32" fmla="*/ 0 w 504966"/>
              <a:gd name="connsiteY32" fmla="*/ 149457 h 606933"/>
              <a:gd name="connsiteX33" fmla="*/ 46709 w 504966"/>
              <a:gd name="connsiteY33" fmla="*/ 102673 h 606933"/>
              <a:gd name="connsiteX34" fmla="*/ 168322 w 504966"/>
              <a:gd name="connsiteY34" fmla="*/ 102673 h 606933"/>
              <a:gd name="connsiteX35" fmla="*/ 168322 w 504966"/>
              <a:gd name="connsiteY35" fmla="*/ 56029 h 606933"/>
              <a:gd name="connsiteX36" fmla="*/ 224430 w 504966"/>
              <a:gd name="connsiteY3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4966" h="606933">
                <a:moveTo>
                  <a:pt x="112199" y="392202"/>
                </a:moveTo>
                <a:lnTo>
                  <a:pt x="392767" y="392202"/>
                </a:lnTo>
                <a:lnTo>
                  <a:pt x="392767" y="448231"/>
                </a:lnTo>
                <a:lnTo>
                  <a:pt x="112199" y="448231"/>
                </a:lnTo>
                <a:close/>
                <a:moveTo>
                  <a:pt x="112199" y="280145"/>
                </a:moveTo>
                <a:lnTo>
                  <a:pt x="392767" y="280145"/>
                </a:lnTo>
                <a:lnTo>
                  <a:pt x="392767" y="336174"/>
                </a:lnTo>
                <a:lnTo>
                  <a:pt x="112199" y="336174"/>
                </a:lnTo>
                <a:close/>
                <a:moveTo>
                  <a:pt x="56107" y="158702"/>
                </a:moveTo>
                <a:lnTo>
                  <a:pt x="56107" y="550904"/>
                </a:lnTo>
                <a:lnTo>
                  <a:pt x="448859" y="550904"/>
                </a:lnTo>
                <a:lnTo>
                  <a:pt x="448859" y="158702"/>
                </a:lnTo>
                <a:lnTo>
                  <a:pt x="336644" y="158702"/>
                </a:lnTo>
                <a:lnTo>
                  <a:pt x="336644" y="168087"/>
                </a:lnTo>
                <a:cubicBezTo>
                  <a:pt x="336644" y="199043"/>
                  <a:pt x="311536" y="224116"/>
                  <a:pt x="280537" y="224116"/>
                </a:cubicBezTo>
                <a:lnTo>
                  <a:pt x="224430" y="224116"/>
                </a:lnTo>
                <a:cubicBezTo>
                  <a:pt x="193430" y="224116"/>
                  <a:pt x="168322" y="199043"/>
                  <a:pt x="168322" y="168087"/>
                </a:cubicBezTo>
                <a:lnTo>
                  <a:pt x="168322" y="158702"/>
                </a:lnTo>
                <a:close/>
                <a:moveTo>
                  <a:pt x="224430" y="56029"/>
                </a:moveTo>
                <a:lnTo>
                  <a:pt x="224430" y="168087"/>
                </a:lnTo>
                <a:lnTo>
                  <a:pt x="280537" y="168087"/>
                </a:lnTo>
                <a:lnTo>
                  <a:pt x="280537" y="56029"/>
                </a:lnTo>
                <a:close/>
                <a:moveTo>
                  <a:pt x="224430" y="0"/>
                </a:moveTo>
                <a:lnTo>
                  <a:pt x="280537" y="0"/>
                </a:lnTo>
                <a:cubicBezTo>
                  <a:pt x="311536" y="0"/>
                  <a:pt x="336644" y="25073"/>
                  <a:pt x="336644" y="56029"/>
                </a:cubicBezTo>
                <a:lnTo>
                  <a:pt x="336644" y="102673"/>
                </a:lnTo>
                <a:lnTo>
                  <a:pt x="458117" y="102673"/>
                </a:lnTo>
                <a:cubicBezTo>
                  <a:pt x="483926" y="102673"/>
                  <a:pt x="504966" y="123684"/>
                  <a:pt x="504966" y="149457"/>
                </a:cubicBezTo>
                <a:lnTo>
                  <a:pt x="504966" y="560289"/>
                </a:lnTo>
                <a:cubicBezTo>
                  <a:pt x="504966" y="586062"/>
                  <a:pt x="483926" y="606933"/>
                  <a:pt x="458117" y="606933"/>
                </a:cubicBez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30" y="0"/>
                </a:cubicBezTo>
                <a:close/>
              </a:path>
            </a:pathLst>
          </a:custGeom>
          <a:gradFill>
            <a:gsLst>
              <a:gs pos="98000">
                <a:srgbClr val="00B0F0"/>
              </a:gs>
              <a:gs pos="0">
                <a:srgbClr val="008AD3"/>
              </a:gs>
            </a:gsLst>
            <a:lin ang="2700000" scaled="1"/>
          </a:gradFill>
          <a:ln>
            <a:noFill/>
          </a:ln>
        </p:spPr>
        <p:txBody>
          <a:bodyPr/>
          <a:lstStyle/>
          <a:p>
            <a:pPr>
              <a:lnSpc>
                <a:spcPct val="120000"/>
              </a:lnSpc>
            </a:pPr>
            <a:endParaRPr lang="zh-CN" altLang="en-US"/>
          </a:p>
        </p:txBody>
      </p:sp>
      <p:sp>
        <p:nvSpPr>
          <p:cNvPr id="24" name="矩形: 圆角 23"/>
          <p:cNvSpPr/>
          <p:nvPr/>
        </p:nvSpPr>
        <p:spPr>
          <a:xfrm>
            <a:off x="1163638"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圆角 24"/>
          <p:cNvSpPr/>
          <p:nvPr/>
        </p:nvSpPr>
        <p:spPr>
          <a:xfrm>
            <a:off x="10425113"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0" name="文本框 9"/>
          <p:cNvSpPr txBox="1"/>
          <p:nvPr/>
        </p:nvSpPr>
        <p:spPr>
          <a:xfrm>
            <a:off x="1081694" y="310251"/>
            <a:ext cx="3414998" cy="396583"/>
          </a:xfrm>
          <a:prstGeom prst="rect">
            <a:avLst/>
          </a:prstGeom>
          <a:noFill/>
        </p:spPr>
        <p:txBody>
          <a:bodyPr wrap="square" rtlCol="0">
            <a:spAutoFit/>
          </a:bodyPr>
          <a:lstStyle/>
          <a:p>
            <a:pPr>
              <a:lnSpc>
                <a:spcPct val="120000"/>
              </a:lnSpc>
            </a:pPr>
            <a:r>
              <a:rPr lang="zh-CN" altLang="en-US" b="1" dirty="0">
                <a:solidFill>
                  <a:schemeClr val="accent1"/>
                </a:solidFill>
                <a:latin typeface="微软雅黑" panose="020B0503020204020204" pitchFamily="34" charset="-122"/>
                <a:ea typeface="微软雅黑" panose="020B0503020204020204" pitchFamily="34" charset="-122"/>
              </a:rPr>
              <a:t>系统可行性分析</a:t>
            </a:r>
            <a:endParaRPr lang="zh-CN" altLang="en-US" b="1" dirty="0">
              <a:solidFill>
                <a:schemeClr val="accent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1" name="矩形: 圆角 10"/>
          <p:cNvSpPr/>
          <p:nvPr/>
        </p:nvSpPr>
        <p:spPr>
          <a:xfrm>
            <a:off x="894548" y="1908319"/>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6484774" y="1908319"/>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16" name="矩形: 圆角 15"/>
          <p:cNvSpPr/>
          <p:nvPr/>
        </p:nvSpPr>
        <p:spPr>
          <a:xfrm>
            <a:off x="839788" y="4591070"/>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圆角 18"/>
          <p:cNvSpPr/>
          <p:nvPr/>
        </p:nvSpPr>
        <p:spPr>
          <a:xfrm>
            <a:off x="6484775" y="4591070"/>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1121202" y="2417549"/>
            <a:ext cx="4304607" cy="27559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本系统开发语言是Java，开发工具是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，数据库是MySQL。</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01943" y="2031651"/>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技术可行性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矩形 21"/>
          <p:cNvSpPr/>
          <p:nvPr/>
        </p:nvSpPr>
        <p:spPr>
          <a:xfrm>
            <a:off x="1073151" y="5078872"/>
            <a:ext cx="4304607" cy="975995"/>
          </a:xfrm>
          <a:prstGeom prst="rect">
            <a:avLst/>
          </a:prstGeom>
        </p:spPr>
        <p:txBody>
          <a:bodyPr wrap="square">
            <a:spAutoFit/>
          </a:bodyPr>
          <a:lstStyle/>
          <a:p>
            <a:pPr algn="just">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本系统的开发环境</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，开发的框架是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SpringBoot</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MySQL</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等都是开源软件节省了很大的经济成本。其次本系统对服务器的硬件条件不是很高，也节省了很大的成本，一般配置的电脑都可以运行此系统。 </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85258" y="4747192"/>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经济可行性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4" name="矩形 23"/>
          <p:cNvSpPr/>
          <p:nvPr/>
        </p:nvSpPr>
        <p:spPr>
          <a:xfrm>
            <a:off x="6829941" y="2398177"/>
            <a:ext cx="4304607" cy="64516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利用开发全家桶</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SpringBoot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框架，实行前后端分离的策略，简化了开发，专注在业务的开发，保证使用的简单和开发的安全性</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7008379" y="2001123"/>
            <a:ext cx="1210588" cy="362343"/>
          </a:xfrm>
          <a:prstGeom prst="rect">
            <a:avLst/>
          </a:prstGeom>
        </p:spPr>
        <p:txBody>
          <a:bodyPr wrap="none">
            <a:spAutoFit/>
          </a:bodyPr>
          <a:lstStyle/>
          <a:p>
            <a:pPr>
              <a:lnSpc>
                <a:spcPct val="120000"/>
              </a:lnSpc>
            </a:pPr>
            <a:r>
              <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rPr>
              <a:t>操作可行性</a:t>
            </a:r>
            <a:endPar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p:cNvSpPr/>
          <p:nvPr/>
        </p:nvSpPr>
        <p:spPr>
          <a:xfrm>
            <a:off x="6814242" y="5078872"/>
            <a:ext cx="4304607" cy="829945"/>
          </a:xfrm>
          <a:prstGeom prst="rect">
            <a:avLst/>
          </a:prstGeom>
        </p:spPr>
        <p:txBody>
          <a:bodyPr wrap="square">
            <a:spAutoFit/>
          </a:bodyPr>
          <a:lstStyle/>
          <a:p>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手机银行客户端系统的设计与实现，会给一定的社会群体带来很大便利，保证居民的交易的安全性，现金的转账提现所有的口扣款都正确且实时性能够在接受的范围内</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rPr>
              <a:t>，并且本系统在开发过程中使用的开源软件都符合开源许可证要求。</a:t>
            </a:r>
            <a:endParaRPr lang="zh-CN"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7026349" y="4747192"/>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社会可行性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圆角 27"/>
          <p:cNvSpPr/>
          <p:nvPr/>
        </p:nvSpPr>
        <p:spPr>
          <a:xfrm>
            <a:off x="1198676" y="2121294"/>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6869430" y="2091534"/>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1183546"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6917837"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Oval 22"/>
          <p:cNvSpPr/>
          <p:nvPr/>
        </p:nvSpPr>
        <p:spPr>
          <a:xfrm>
            <a:off x="931006" y="863851"/>
            <a:ext cx="922337" cy="923925"/>
          </a:xfrm>
          <a:prstGeom prst="ellipse">
            <a:avLst/>
          </a:prstGeom>
          <a:solidFill>
            <a:srgbClr val="F8F9F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defTabSz="544195" eaLnBrk="1" fontAlgn="auto" hangingPunct="1">
              <a:spcBef>
                <a:spcPts val="0"/>
              </a:spcBef>
              <a:spcAft>
                <a:spcPts val="0"/>
              </a:spcAft>
              <a:defRPr/>
            </a:pPr>
            <a:endParaRPr lang="id-ID" sz="215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7"/>
          <p:cNvSpPr>
            <a:spLocks noChangeArrowheads="1"/>
          </p:cNvSpPr>
          <p:nvPr/>
        </p:nvSpPr>
        <p:spPr bwMode="auto">
          <a:xfrm>
            <a:off x="1183418" y="1011489"/>
            <a:ext cx="481013" cy="565150"/>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tx1">
              <a:lumMod val="85000"/>
              <a:lumOff val="15000"/>
            </a:schemeClr>
          </a:solidFill>
          <a:ln>
            <a:noFill/>
          </a:ln>
          <a:effectLst/>
        </p:spPr>
        <p:txBody>
          <a:bodyPr wrap="none" anchor="ctr"/>
          <a:lstStyle/>
          <a:p>
            <a:pPr defTabSz="544195" eaLnBrk="1" fontAlgn="auto" hangingPunct="1">
              <a:spcBef>
                <a:spcPts val="0"/>
              </a:spcBef>
              <a:spcAft>
                <a:spcPts val="0"/>
              </a:spcAft>
              <a:defRPr/>
            </a:pPr>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Oval 25"/>
          <p:cNvSpPr/>
          <p:nvPr/>
        </p:nvSpPr>
        <p:spPr>
          <a:xfrm>
            <a:off x="6500015" y="3486970"/>
            <a:ext cx="922337" cy="923925"/>
          </a:xfrm>
          <a:prstGeom prst="ellipse">
            <a:avLst/>
          </a:prstGeom>
          <a:solidFill>
            <a:srgbClr val="DBBCD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defTabSz="544195" eaLnBrk="1" fontAlgn="auto" hangingPunct="1">
              <a:spcBef>
                <a:spcPts val="0"/>
              </a:spcBef>
              <a:spcAft>
                <a:spcPts val="0"/>
              </a:spcAft>
              <a:defRPr/>
            </a:pPr>
            <a:endParaRPr lang="id-ID" sz="215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2"/>
          <p:cNvSpPr>
            <a:spLocks noChangeArrowheads="1"/>
          </p:cNvSpPr>
          <p:nvPr/>
        </p:nvSpPr>
        <p:spPr bwMode="auto">
          <a:xfrm>
            <a:off x="6696864" y="3647902"/>
            <a:ext cx="528638" cy="47148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195" eaLnBrk="1" fontAlgn="auto" hangingPunct="1">
              <a:spcBef>
                <a:spcPts val="0"/>
              </a:spcBef>
              <a:spcAft>
                <a:spcPts val="0"/>
              </a:spcAft>
              <a:defRPr/>
            </a:pPr>
            <a:endParaRPr lang="en-US" sz="2150" dirty="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Oval 27"/>
          <p:cNvSpPr/>
          <p:nvPr/>
        </p:nvSpPr>
        <p:spPr>
          <a:xfrm>
            <a:off x="824089" y="3505313"/>
            <a:ext cx="922337" cy="923925"/>
          </a:xfrm>
          <a:prstGeom prst="ellipse">
            <a:avLst/>
          </a:prstGeom>
          <a:solidFill>
            <a:srgbClr val="F8F9F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defTabSz="544195" eaLnBrk="1" fontAlgn="auto" hangingPunct="1">
              <a:spcBef>
                <a:spcPts val="0"/>
              </a:spcBef>
              <a:spcAft>
                <a:spcPts val="0"/>
              </a:spcAft>
              <a:defRPr/>
            </a:pPr>
            <a:endParaRPr lang="id-ID" sz="215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82"/>
          <p:cNvSpPr>
            <a:spLocks noChangeArrowheads="1"/>
          </p:cNvSpPr>
          <p:nvPr/>
        </p:nvSpPr>
        <p:spPr bwMode="auto">
          <a:xfrm>
            <a:off x="1066327" y="3731531"/>
            <a:ext cx="528638" cy="471487"/>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tx1">
              <a:lumMod val="85000"/>
              <a:lumOff val="15000"/>
            </a:schemeClr>
          </a:solidFill>
          <a:ln>
            <a:noFill/>
          </a:ln>
          <a:effectLst/>
        </p:spPr>
        <p:txBody>
          <a:bodyPr wrap="none" anchor="ctr"/>
          <a:lstStyle/>
          <a:p>
            <a:pPr defTabSz="544195" eaLnBrk="1" fontAlgn="auto" hangingPunct="1">
              <a:spcBef>
                <a:spcPts val="0"/>
              </a:spcBef>
              <a:spcAft>
                <a:spcPts val="0"/>
              </a:spcAft>
              <a:defRPr/>
            </a:pPr>
            <a:endParaRPr lang="en-US" sz="2150" dirty="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Oval 27"/>
          <p:cNvSpPr/>
          <p:nvPr/>
        </p:nvSpPr>
        <p:spPr bwMode="auto">
          <a:xfrm>
            <a:off x="6501593" y="870279"/>
            <a:ext cx="923925" cy="923925"/>
          </a:xfrm>
          <a:prstGeom prst="ellipse">
            <a:avLst/>
          </a:prstGeom>
          <a:solidFill>
            <a:srgbClr val="DBBCD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defTabSz="544195" eaLnBrk="1" fontAlgn="auto" hangingPunct="1">
              <a:spcBef>
                <a:spcPts val="0"/>
              </a:spcBef>
              <a:spcAft>
                <a:spcPts val="0"/>
              </a:spcAft>
              <a:defRPr/>
            </a:pPr>
            <a:endParaRPr lang="id-ID" sz="215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82"/>
          <p:cNvSpPr>
            <a:spLocks noChangeArrowheads="1"/>
          </p:cNvSpPr>
          <p:nvPr/>
        </p:nvSpPr>
        <p:spPr bwMode="auto">
          <a:xfrm>
            <a:off x="6696864" y="1077198"/>
            <a:ext cx="527051" cy="471487"/>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195" eaLnBrk="1" fontAlgn="auto" hangingPunct="1">
              <a:spcBef>
                <a:spcPts val="0"/>
              </a:spcBef>
              <a:spcAft>
                <a:spcPts val="0"/>
              </a:spcAft>
              <a:defRPr/>
            </a:pPr>
            <a:endParaRPr lang="en-US" sz="2150" dirty="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028767" y="3536532"/>
            <a:ext cx="3249930" cy="903605"/>
          </a:xfrm>
          <a:prstGeom prst="rect">
            <a:avLst/>
          </a:prstGeom>
          <a:noFill/>
        </p:spPr>
        <p:txBody>
          <a:bodyPr wrap="none" rtlCol="0">
            <a:spAutoFit/>
          </a:bodyPr>
          <a:lstStyle/>
          <a:p>
            <a:pPr>
              <a:lnSpc>
                <a:spcPct val="120000"/>
              </a:lnSpc>
            </a:pPr>
            <a:r>
              <a:rPr lang="en-US" altLang="zh-CN"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     </a:t>
            </a: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系统设计</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3" name="矩形 42"/>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Research ideas and processes</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45" name="文本框 44"/>
          <p:cNvSpPr txBox="1"/>
          <p:nvPr/>
        </p:nvSpPr>
        <p:spPr>
          <a:xfrm>
            <a:off x="4618671" y="799115"/>
            <a:ext cx="2771913" cy="3522183"/>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02</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6" name="圆: 空心 40"/>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7" name="圆: 空心 41"/>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17"/>
          <p:cNvPicPr>
            <a:picLocks noChangeAspect="1"/>
          </p:cNvPicPr>
          <p:nvPr/>
        </p:nvPicPr>
        <p:blipFill>
          <a:blip r:embed="rId1"/>
          <a:stretch>
            <a:fillRect/>
          </a:stretch>
        </p:blipFill>
        <p:spPr>
          <a:xfrm>
            <a:off x="1065530" y="474980"/>
            <a:ext cx="10060305" cy="6383020"/>
          </a:xfrm>
          <a:prstGeom prst="rect">
            <a:avLst/>
          </a:prstGeom>
          <a:noFill/>
          <a:ln>
            <a:noFill/>
          </a:ln>
        </p:spPr>
      </p:pic>
      <p:pic>
        <p:nvPicPr>
          <p:cNvPr id="10" name="图片 9"/>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文本框 13"/>
          <p:cNvSpPr txBox="1"/>
          <p:nvPr/>
        </p:nvSpPr>
        <p:spPr>
          <a:xfrm>
            <a:off x="1081694" y="310251"/>
            <a:ext cx="1723549"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功能模块图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679"/>
    </mc:Choice>
    <mc:Fallback>
      <p:transition spd="slow" advTm="22679"/>
    </mc:Fallback>
  </mc:AlternateContent>
</p:sld>
</file>

<file path=ppt/tags/tag1.xml><?xml version="1.0" encoding="utf-8"?>
<p:tagLst xmlns:p="http://schemas.openxmlformats.org/presentationml/2006/main">
  <p:tag name="ISLIDE.ICON" val="#54093;#11843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B0F0"/>
      </a:accent1>
      <a:accent2>
        <a:srgbClr val="78CA8E"/>
      </a:accent2>
      <a:accent3>
        <a:srgbClr val="78CA8E"/>
      </a:accent3>
      <a:accent4>
        <a:srgbClr val="C7EBB2"/>
      </a:accent4>
      <a:accent5>
        <a:srgbClr val="F4B18E"/>
      </a:accent5>
      <a:accent6>
        <a:srgbClr val="C490AA"/>
      </a:accent6>
      <a:hlink>
        <a:srgbClr val="64B6C9"/>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solidFill>
            <a:srgbClr val="00B0F0"/>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2014</Words>
  <Application>WPS 演示</Application>
  <PresentationFormat>宽屏</PresentationFormat>
  <Paragraphs>250</Paragraphs>
  <Slides>34</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53" baseType="lpstr">
      <vt:lpstr>Arial</vt:lpstr>
      <vt:lpstr>宋体</vt:lpstr>
      <vt:lpstr>Wingdings</vt:lpstr>
      <vt:lpstr>微软雅黑 Light</vt:lpstr>
      <vt:lpstr>思源宋体 Heavy</vt:lpstr>
      <vt:lpstr>思源宋体</vt:lpstr>
      <vt:lpstr>微软雅黑</vt:lpstr>
      <vt:lpstr>Arial</vt:lpstr>
      <vt:lpstr>苹方 特粗</vt:lpstr>
      <vt:lpstr>DINPro-Bold</vt:lpstr>
      <vt:lpstr>Yu Gothic UI</vt:lpstr>
      <vt:lpstr>等线</vt:lpstr>
      <vt:lpstr>Arial Unicode MS</vt:lpstr>
      <vt:lpstr>等线 Light</vt:lpstr>
      <vt:lpstr>苹方 中等</vt:lpstr>
      <vt:lpstr>Wingdings</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solve？model</cp:lastModifiedBy>
  <cp:revision>289</cp:revision>
  <dcterms:created xsi:type="dcterms:W3CDTF">2020-03-23T04:30:00Z</dcterms:created>
  <dcterms:modified xsi:type="dcterms:W3CDTF">2020-05-04T12:51:33Z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